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14"/>
  </p:notesMasterIdLst>
  <p:sldIdLst>
    <p:sldId id="885" r:id="rId6"/>
    <p:sldId id="894" r:id="rId7"/>
    <p:sldId id="898" r:id="rId8"/>
    <p:sldId id="905" r:id="rId9"/>
    <p:sldId id="901" r:id="rId10"/>
    <p:sldId id="920" r:id="rId11"/>
    <p:sldId id="896" r:id="rId12"/>
    <p:sldId id="933" r:id="rId13"/>
  </p:sldIdLst>
  <p:sldSz cx="12196445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BBC"/>
    <a:srgbClr val="F8F8F8"/>
    <a:srgbClr val="EAEAEA"/>
    <a:srgbClr val="DDDDDD"/>
    <a:srgbClr val="0DC2D5"/>
    <a:srgbClr val="17DCF1"/>
    <a:srgbClr val="12D0CB"/>
    <a:srgbClr val="FDE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-900" y="-84"/>
      </p:cViewPr>
      <p:guideLst>
        <p:guide orient="horz" pos="2159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317F0B68-2E01-4BE2-9964-5E344B2FD1B6}" type="datetimeFigureOut">
              <a:rPr lang="zh-CN" altLang="en-US"/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AD5E39EB-DE65-4C1B-868C-62788F12688F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6" Type="http://schemas.openxmlformats.org/officeDocument/2006/relationships/theme" Target="../theme/theme4.xml"/><Relationship Id="rId25" Type="http://schemas.openxmlformats.org/officeDocument/2006/relationships/image" Target="../media/image15.png"/><Relationship Id="rId24" Type="http://schemas.openxmlformats.org/officeDocument/2006/relationships/image" Target="../media/image14.png"/><Relationship Id="rId23" Type="http://schemas.openxmlformats.org/officeDocument/2006/relationships/image" Target="../media/image13.png"/><Relationship Id="rId22" Type="http://schemas.openxmlformats.org/officeDocument/2006/relationships/image" Target="../media/image12.png"/><Relationship Id="rId21" Type="http://schemas.openxmlformats.org/officeDocument/2006/relationships/image" Target="../media/image11.png"/><Relationship Id="rId20" Type="http://schemas.openxmlformats.org/officeDocument/2006/relationships/image" Target="../media/image10.png"/><Relationship Id="rId2" Type="http://schemas.openxmlformats.org/officeDocument/2006/relationships/slideLayout" Target="../slideLayouts/slideLayout35.xml"/><Relationship Id="rId19" Type="http://schemas.openxmlformats.org/officeDocument/2006/relationships/image" Target="../media/image9.png"/><Relationship Id="rId18" Type="http://schemas.openxmlformats.org/officeDocument/2006/relationships/image" Target="../media/image8.png"/><Relationship Id="rId17" Type="http://schemas.openxmlformats.org/officeDocument/2006/relationships/image" Target="../media/image7.png"/><Relationship Id="rId16" Type="http://schemas.openxmlformats.org/officeDocument/2006/relationships/image" Target="../media/image6.png"/><Relationship Id="rId15" Type="http://schemas.openxmlformats.org/officeDocument/2006/relationships/image" Target="../media/image5.png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3"/>
          <p:cNvSpPr>
            <a:spLocks noChangeArrowheads="1"/>
          </p:cNvSpPr>
          <p:nvPr userDrawn="1"/>
        </p:nvSpPr>
        <p:spPr bwMode="auto">
          <a:xfrm>
            <a:off x="0" y="6713538"/>
            <a:ext cx="12196763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3075" name="矩形 4"/>
          <p:cNvSpPr>
            <a:spLocks noChangeArrowheads="1"/>
          </p:cNvSpPr>
          <p:nvPr userDrawn="1"/>
        </p:nvSpPr>
        <p:spPr bwMode="auto">
          <a:xfrm>
            <a:off x="11572875" y="6373813"/>
            <a:ext cx="519113" cy="4095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3076" name="TextBox 5"/>
          <p:cNvSpPr txBox="1">
            <a:spLocks noChangeArrowheads="1"/>
          </p:cNvSpPr>
          <p:nvPr userDrawn="1"/>
        </p:nvSpPr>
        <p:spPr bwMode="auto">
          <a:xfrm>
            <a:off x="11582400" y="636746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fld id="{E0BAB0AC-0148-479E-9BF8-47AF9BEAEC4B}" type="slidenum">
              <a:rPr lang="zh-CN" altLang="en-US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mtClean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ECLOGO-eff-0-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886075"/>
            <a:ext cx="1060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PECLOGO-eff-0-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3" y="2757488"/>
            <a:ext cx="1095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PECLOGO-eff-0-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447800"/>
            <a:ext cx="30146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PPECLOGO-eff-0-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770313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PPECLOGO-eff-0-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903538"/>
            <a:ext cx="400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PPECLOGO-eff-0-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2574925"/>
            <a:ext cx="981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PPECLOGO-eff-5-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06750"/>
            <a:ext cx="14779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0" descr="PPECLOGO-eff-5-2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46463"/>
            <a:ext cx="18335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1" descr="PPECLOGO-eff-5-4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363" y="2725738"/>
            <a:ext cx="1117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PPECLOGO-eff-0-1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624263"/>
            <a:ext cx="522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3" descr="PPECLOGO-eff-0-1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75" y="2365375"/>
            <a:ext cx="5222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4" descr="PPECLOGO-eff2-1-2"/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795588"/>
            <a:ext cx="16970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PPECLOGO-eff2-1-3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2786063"/>
            <a:ext cx="438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6" descr="PPECLOGO-eff2-1-4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325813"/>
            <a:ext cx="703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7" descr="PPECLOGO-eff2-1-3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2909888"/>
            <a:ext cx="3603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8" descr="PPECLOGO-eff2-1-3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663" y="3446463"/>
            <a:ext cx="2809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5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  <a:endParaRPr lang="zh-CN" altLang="zh-CN" smtClean="0"/>
          </a:p>
          <a:p>
            <a:pPr lvl="1"/>
            <a:r>
              <a:rPr lang="zh-CN" altLang="zh-CN" smtClean="0"/>
              <a:t>第二级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8"/>
          <p:cNvSpPr>
            <a:spLocks noChangeAspect="1"/>
          </p:cNvSpPr>
          <p:nvPr/>
        </p:nvSpPr>
        <p:spPr bwMode="auto">
          <a:xfrm>
            <a:off x="0" y="0"/>
            <a:ext cx="5905500" cy="6869113"/>
          </a:xfrm>
          <a:custGeom>
            <a:avLst/>
            <a:gdLst>
              <a:gd name="T0" fmla="*/ 1998654 w 8356"/>
              <a:gd name="T1" fmla="*/ 6869113 h 9000"/>
              <a:gd name="T2" fmla="*/ 0 w 8356"/>
              <a:gd name="T3" fmla="*/ 6869113 h 9000"/>
              <a:gd name="T4" fmla="*/ 0 w 8356"/>
              <a:gd name="T5" fmla="*/ 0 h 9000"/>
              <a:gd name="T6" fmla="*/ 1212055 w 8356"/>
              <a:gd name="T7" fmla="*/ 0 h 9000"/>
              <a:gd name="T8" fmla="*/ 2612809 w 8356"/>
              <a:gd name="T9" fmla="*/ 1508915 h 9000"/>
              <a:gd name="T10" fmla="*/ 5100526 w 8356"/>
              <a:gd name="T11" fmla="*/ 1277655 h 9000"/>
              <a:gd name="T12" fmla="*/ 5905500 w 8356"/>
              <a:gd name="T13" fmla="*/ 2712536 h 9000"/>
              <a:gd name="T14" fmla="*/ 5354951 w 8356"/>
              <a:gd name="T15" fmla="*/ 4350438 h 9000"/>
              <a:gd name="T16" fmla="*/ 3836879 w 8356"/>
              <a:gd name="T17" fmla="*/ 5992919 h 9000"/>
              <a:gd name="T18" fmla="*/ 1998654 w 8356"/>
              <a:gd name="T19" fmla="*/ 6869113 h 9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356" h="9000">
                <a:moveTo>
                  <a:pt x="2828" y="9000"/>
                </a:moveTo>
                <a:lnTo>
                  <a:pt x="0" y="9000"/>
                </a:lnTo>
                <a:lnTo>
                  <a:pt x="0" y="0"/>
                </a:lnTo>
                <a:lnTo>
                  <a:pt x="1715" y="0"/>
                </a:lnTo>
                <a:cubicBezTo>
                  <a:pt x="2579" y="558"/>
                  <a:pt x="3372" y="888"/>
                  <a:pt x="3697" y="1977"/>
                </a:cubicBezTo>
                <a:cubicBezTo>
                  <a:pt x="5036" y="1288"/>
                  <a:pt x="6236" y="1142"/>
                  <a:pt x="7217" y="1674"/>
                </a:cubicBezTo>
                <a:cubicBezTo>
                  <a:pt x="7905" y="2032"/>
                  <a:pt x="8289" y="2853"/>
                  <a:pt x="8356" y="3554"/>
                </a:cubicBezTo>
                <a:cubicBezTo>
                  <a:pt x="8316" y="4477"/>
                  <a:pt x="7944" y="5092"/>
                  <a:pt x="7577" y="5700"/>
                </a:cubicBezTo>
                <a:cubicBezTo>
                  <a:pt x="7040" y="6585"/>
                  <a:pt x="6092" y="7410"/>
                  <a:pt x="5429" y="7852"/>
                </a:cubicBezTo>
                <a:cubicBezTo>
                  <a:pt x="4627" y="8317"/>
                  <a:pt x="3711" y="8797"/>
                  <a:pt x="2828" y="9000"/>
                </a:cubicBez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Rectangle 4"/>
          <p:cNvSpPr txBox="1">
            <a:spLocks noChangeArrowheads="1"/>
          </p:cNvSpPr>
          <p:nvPr/>
        </p:nvSpPr>
        <p:spPr bwMode="auto">
          <a:xfrm>
            <a:off x="6918325" y="6022975"/>
            <a:ext cx="4340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 smtClean="0"/>
              <a:t> </a:t>
            </a:r>
            <a:endParaRPr lang="zh-CN" altLang="en-US" sz="2600" dirty="0"/>
          </a:p>
        </p:txBody>
      </p:sp>
      <p:sp>
        <p:nvSpPr>
          <p:cNvPr id="7175" name="Rectangle 4"/>
          <p:cNvSpPr txBox="1">
            <a:spLocks noChangeArrowheads="1"/>
          </p:cNvSpPr>
          <p:nvPr/>
        </p:nvSpPr>
        <p:spPr bwMode="auto">
          <a:xfrm>
            <a:off x="8142923" y="4902518"/>
            <a:ext cx="284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600" dirty="0" smtClean="0">
                <a:solidFill>
                  <a:srgbClr val="484849"/>
                </a:solidFill>
                <a:sym typeface="+mn-ea"/>
              </a:rPr>
              <a:t>分享人：白浩阳</a:t>
            </a:r>
            <a:endParaRPr lang="zh-CN" altLang="en-US" sz="2600" dirty="0">
              <a:solidFill>
                <a:srgbClr val="484849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2600" dirty="0"/>
          </a:p>
        </p:txBody>
      </p:sp>
      <p:sp>
        <p:nvSpPr>
          <p:cNvPr id="7179" name="Freeform 10"/>
          <p:cNvSpPr>
            <a:spLocks noEditPoints="1"/>
          </p:cNvSpPr>
          <p:nvPr/>
        </p:nvSpPr>
        <p:spPr bwMode="auto">
          <a:xfrm>
            <a:off x="11776075" y="6437313"/>
            <a:ext cx="317500" cy="319087"/>
          </a:xfrm>
          <a:custGeom>
            <a:avLst/>
            <a:gdLst>
              <a:gd name="T0" fmla="*/ 158750 w 442"/>
              <a:gd name="T1" fmla="*/ 0 h 442"/>
              <a:gd name="T2" fmla="*/ 317500 w 442"/>
              <a:gd name="T3" fmla="*/ 159544 h 442"/>
              <a:gd name="T4" fmla="*/ 158750 w 442"/>
              <a:gd name="T5" fmla="*/ 319087 h 442"/>
              <a:gd name="T6" fmla="*/ 0 w 442"/>
              <a:gd name="T7" fmla="*/ 159544 h 442"/>
              <a:gd name="T8" fmla="*/ 158750 w 442"/>
              <a:gd name="T9" fmla="*/ 0 h 442"/>
              <a:gd name="T10" fmla="*/ 158750 w 442"/>
              <a:gd name="T11" fmla="*/ 32486 h 442"/>
              <a:gd name="T12" fmla="*/ 285894 w 442"/>
              <a:gd name="T13" fmla="*/ 159544 h 442"/>
              <a:gd name="T14" fmla="*/ 158750 w 442"/>
              <a:gd name="T15" fmla="*/ 287323 h 442"/>
              <a:gd name="T16" fmla="*/ 31606 w 442"/>
              <a:gd name="T17" fmla="*/ 159544 h 442"/>
              <a:gd name="T18" fmla="*/ 158750 w 442"/>
              <a:gd name="T19" fmla="*/ 32486 h 442"/>
              <a:gd name="T20" fmla="*/ 262907 w 442"/>
              <a:gd name="T21" fmla="*/ 166041 h 442"/>
              <a:gd name="T22" fmla="*/ 184610 w 442"/>
              <a:gd name="T23" fmla="*/ 211521 h 442"/>
              <a:gd name="T24" fmla="*/ 105594 w 442"/>
              <a:gd name="T25" fmla="*/ 257002 h 442"/>
              <a:gd name="T26" fmla="*/ 105594 w 442"/>
              <a:gd name="T27" fmla="*/ 166041 h 442"/>
              <a:gd name="T28" fmla="*/ 105594 w 442"/>
              <a:gd name="T29" fmla="*/ 75079 h 442"/>
              <a:gd name="T30" fmla="*/ 184610 w 442"/>
              <a:gd name="T31" fmla="*/ 120560 h 442"/>
              <a:gd name="T32" fmla="*/ 262907 w 442"/>
              <a:gd name="T33" fmla="*/ 166041 h 4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2" h="442">
                <a:moveTo>
                  <a:pt x="221" y="0"/>
                </a:moveTo>
                <a:cubicBezTo>
                  <a:pt x="343" y="0"/>
                  <a:pt x="442" y="99"/>
                  <a:pt x="442" y="221"/>
                </a:cubicBezTo>
                <a:cubicBezTo>
                  <a:pt x="442" y="343"/>
                  <a:pt x="343" y="442"/>
                  <a:pt x="221" y="442"/>
                </a:cubicBezTo>
                <a:cubicBezTo>
                  <a:pt x="99" y="442"/>
                  <a:pt x="0" y="343"/>
                  <a:pt x="0" y="221"/>
                </a:cubicBezTo>
                <a:cubicBezTo>
                  <a:pt x="0" y="99"/>
                  <a:pt x="99" y="0"/>
                  <a:pt x="221" y="0"/>
                </a:cubicBezTo>
                <a:close/>
                <a:moveTo>
                  <a:pt x="221" y="45"/>
                </a:moveTo>
                <a:cubicBezTo>
                  <a:pt x="319" y="45"/>
                  <a:pt x="398" y="124"/>
                  <a:pt x="398" y="221"/>
                </a:cubicBezTo>
                <a:cubicBezTo>
                  <a:pt x="398" y="319"/>
                  <a:pt x="319" y="398"/>
                  <a:pt x="221" y="398"/>
                </a:cubicBezTo>
                <a:cubicBezTo>
                  <a:pt x="124" y="398"/>
                  <a:pt x="44" y="319"/>
                  <a:pt x="44" y="221"/>
                </a:cubicBezTo>
                <a:cubicBezTo>
                  <a:pt x="44" y="124"/>
                  <a:pt x="124" y="45"/>
                  <a:pt x="221" y="45"/>
                </a:cubicBezTo>
                <a:close/>
                <a:moveTo>
                  <a:pt x="366" y="230"/>
                </a:moveTo>
                <a:lnTo>
                  <a:pt x="257" y="293"/>
                </a:lnTo>
                <a:lnTo>
                  <a:pt x="147" y="356"/>
                </a:lnTo>
                <a:lnTo>
                  <a:pt x="147" y="230"/>
                </a:lnTo>
                <a:lnTo>
                  <a:pt x="147" y="104"/>
                </a:lnTo>
                <a:lnTo>
                  <a:pt x="257" y="167"/>
                </a:lnTo>
                <a:lnTo>
                  <a:pt x="366" y="2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7180" name="图片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0"/>
            <a:ext cx="540067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Box 63"/>
          <p:cNvSpPr txBox="1">
            <a:spLocks noChangeArrowheads="1"/>
          </p:cNvSpPr>
          <p:nvPr/>
        </p:nvSpPr>
        <p:spPr bwMode="auto">
          <a:xfrm>
            <a:off x="5059660" y="1895903"/>
            <a:ext cx="5688632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6600" b="1" dirty="0">
                <a:solidFill>
                  <a:schemeClr val="tx1"/>
                </a:solidFill>
                <a:latin typeface="微软雅黑" panose="020B0503020204020204" pitchFamily="34" charset="-122"/>
              </a:rPr>
              <a:t>生于忧患</a:t>
            </a:r>
            <a:endParaRPr lang="zh-CN" altLang="en-US" sz="66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6600" b="1" dirty="0">
                <a:solidFill>
                  <a:schemeClr val="tx1"/>
                </a:solidFill>
                <a:latin typeface="微软雅黑" panose="020B0503020204020204" pitchFamily="34" charset="-122"/>
              </a:rPr>
              <a:t>防于未然</a:t>
            </a:r>
            <a:endParaRPr lang="zh-CN" altLang="en-US" sz="6600" b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7871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5" grpId="0" autoUpdateAnimBg="0"/>
      <p:bldP spid="718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14"/>
          <p:cNvSpPr>
            <a:spLocks noEditPoints="1"/>
          </p:cNvSpPr>
          <p:nvPr/>
        </p:nvSpPr>
        <p:spPr bwMode="auto">
          <a:xfrm>
            <a:off x="3457575" y="2938463"/>
            <a:ext cx="773113" cy="746125"/>
          </a:xfrm>
          <a:custGeom>
            <a:avLst/>
            <a:gdLst>
              <a:gd name="T0" fmla="*/ 515919 w 1010"/>
              <a:gd name="T1" fmla="*/ 288399 h 965"/>
              <a:gd name="T2" fmla="*/ 505968 w 1010"/>
              <a:gd name="T3" fmla="*/ 310048 h 965"/>
              <a:gd name="T4" fmla="*/ 502906 w 1010"/>
              <a:gd name="T5" fmla="*/ 323965 h 965"/>
              <a:gd name="T6" fmla="*/ 503672 w 1010"/>
              <a:gd name="T7" fmla="*/ 351800 h 965"/>
              <a:gd name="T8" fmla="*/ 512857 w 1010"/>
              <a:gd name="T9" fmla="*/ 378861 h 965"/>
              <a:gd name="T10" fmla="*/ 522043 w 1010"/>
              <a:gd name="T11" fmla="*/ 392006 h 965"/>
              <a:gd name="T12" fmla="*/ 543475 w 1010"/>
              <a:gd name="T13" fmla="*/ 409789 h 965"/>
              <a:gd name="T14" fmla="*/ 558019 w 1010"/>
              <a:gd name="T15" fmla="*/ 417521 h 965"/>
              <a:gd name="T16" fmla="*/ 587872 w 1010"/>
              <a:gd name="T17" fmla="*/ 248966 h 965"/>
              <a:gd name="T18" fmla="*/ 552661 w 1010"/>
              <a:gd name="T19" fmla="*/ 256698 h 965"/>
              <a:gd name="T20" fmla="*/ 532759 w 1010"/>
              <a:gd name="T21" fmla="*/ 269069 h 965"/>
              <a:gd name="T22" fmla="*/ 523574 w 1010"/>
              <a:gd name="T23" fmla="*/ 279120 h 965"/>
              <a:gd name="T24" fmla="*/ 472288 w 1010"/>
              <a:gd name="T25" fmla="*/ 86597 h 965"/>
              <a:gd name="T26" fmla="*/ 386557 w 1010"/>
              <a:gd name="T27" fmla="*/ 173967 h 965"/>
              <a:gd name="T28" fmla="*/ 466930 w 1010"/>
              <a:gd name="T29" fmla="*/ 351800 h 965"/>
              <a:gd name="T30" fmla="*/ 466930 w 1010"/>
              <a:gd name="T31" fmla="*/ 316233 h 965"/>
              <a:gd name="T32" fmla="*/ 441670 w 1010"/>
              <a:gd name="T33" fmla="*/ 191750 h 965"/>
              <a:gd name="T34" fmla="*/ 306949 w 1010"/>
              <a:gd name="T35" fmla="*/ 335563 h 965"/>
              <a:gd name="T36" fmla="*/ 386557 w 1010"/>
              <a:gd name="T37" fmla="*/ 492520 h 965"/>
              <a:gd name="T38" fmla="*/ 347518 w 1010"/>
              <a:gd name="T39" fmla="*/ 497159 h 965"/>
              <a:gd name="T40" fmla="*/ 328382 w 1010"/>
              <a:gd name="T41" fmla="*/ 475510 h 965"/>
              <a:gd name="T42" fmla="*/ 316134 w 1010"/>
              <a:gd name="T43" fmla="*/ 465458 h 965"/>
              <a:gd name="T44" fmla="*/ 263318 w 1010"/>
              <a:gd name="T45" fmla="*/ 443036 h 965"/>
              <a:gd name="T46" fmla="*/ 240354 w 1010"/>
              <a:gd name="T47" fmla="*/ 440716 h 965"/>
              <a:gd name="T48" fmla="*/ 0 w 1010"/>
              <a:gd name="T49" fmla="*/ 746125 h 965"/>
              <a:gd name="T50" fmla="*/ 102571 w 1010"/>
              <a:gd name="T51" fmla="*/ 565199 h 965"/>
              <a:gd name="T52" fmla="*/ 265614 w 1010"/>
              <a:gd name="T53" fmla="*/ 565199 h 965"/>
              <a:gd name="T54" fmla="*/ 370482 w 1010"/>
              <a:gd name="T55" fmla="*/ 746125 h 965"/>
              <a:gd name="T56" fmla="*/ 347518 w 1010"/>
              <a:gd name="T57" fmla="*/ 497159 h 965"/>
              <a:gd name="T58" fmla="*/ 532759 w 1010"/>
              <a:gd name="T59" fmla="*/ 440716 h 965"/>
              <a:gd name="T60" fmla="*/ 509030 w 1010"/>
              <a:gd name="T61" fmla="*/ 443036 h 965"/>
              <a:gd name="T62" fmla="*/ 444731 w 1010"/>
              <a:gd name="T63" fmla="*/ 475510 h 965"/>
              <a:gd name="T64" fmla="*/ 434015 w 1010"/>
              <a:gd name="T65" fmla="*/ 486334 h 965"/>
              <a:gd name="T66" fmla="*/ 479177 w 1010"/>
              <a:gd name="T67" fmla="*/ 746125 h 965"/>
              <a:gd name="T68" fmla="*/ 505203 w 1010"/>
              <a:gd name="T69" fmla="*/ 746125 h 965"/>
              <a:gd name="T70" fmla="*/ 695036 w 1010"/>
              <a:gd name="T71" fmla="*/ 565199 h 965"/>
              <a:gd name="T72" fmla="*/ 773113 w 1010"/>
              <a:gd name="T73" fmla="*/ 571385 h 965"/>
              <a:gd name="T74" fmla="*/ 185241 w 1010"/>
              <a:gd name="T75" fmla="*/ 422933 h 965"/>
              <a:gd name="T76" fmla="*/ 228872 w 1010"/>
              <a:gd name="T77" fmla="*/ 410562 h 965"/>
              <a:gd name="T78" fmla="*/ 241119 w 1010"/>
              <a:gd name="T79" fmla="*/ 402057 h 965"/>
              <a:gd name="T80" fmla="*/ 265614 w 1010"/>
              <a:gd name="T81" fmla="*/ 367264 h 965"/>
              <a:gd name="T82" fmla="*/ 270207 w 1010"/>
              <a:gd name="T83" fmla="*/ 350253 h 965"/>
              <a:gd name="T84" fmla="*/ 270207 w 1010"/>
              <a:gd name="T85" fmla="*/ 321646 h 965"/>
              <a:gd name="T86" fmla="*/ 263318 w 1010"/>
              <a:gd name="T87" fmla="*/ 299223 h 965"/>
              <a:gd name="T88" fmla="*/ 256429 w 1010"/>
              <a:gd name="T89" fmla="*/ 287625 h 965"/>
              <a:gd name="T90" fmla="*/ 240354 w 1010"/>
              <a:gd name="T91" fmla="*/ 269069 h 965"/>
              <a:gd name="T92" fmla="*/ 229638 w 1010"/>
              <a:gd name="T93" fmla="*/ 261337 h 965"/>
              <a:gd name="T94" fmla="*/ 185241 w 1010"/>
              <a:gd name="T95" fmla="*/ 248966 h 9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010" h="965">
                <a:moveTo>
                  <a:pt x="684" y="361"/>
                </a:moveTo>
                <a:cubicBezTo>
                  <a:pt x="680" y="364"/>
                  <a:pt x="677" y="368"/>
                  <a:pt x="675" y="372"/>
                </a:cubicBezTo>
                <a:cubicBezTo>
                  <a:pt x="675" y="372"/>
                  <a:pt x="674" y="373"/>
                  <a:pt x="674" y="373"/>
                </a:cubicBezTo>
                <a:cubicBezTo>
                  <a:pt x="672" y="377"/>
                  <a:pt x="670" y="380"/>
                  <a:pt x="668" y="384"/>
                </a:cubicBezTo>
                <a:cubicBezTo>
                  <a:pt x="667" y="386"/>
                  <a:pt x="667" y="387"/>
                  <a:pt x="666" y="388"/>
                </a:cubicBezTo>
                <a:cubicBezTo>
                  <a:pt x="664" y="392"/>
                  <a:pt x="662" y="397"/>
                  <a:pt x="661" y="401"/>
                </a:cubicBezTo>
                <a:cubicBezTo>
                  <a:pt x="661" y="401"/>
                  <a:pt x="661" y="402"/>
                  <a:pt x="661" y="402"/>
                </a:cubicBezTo>
                <a:cubicBezTo>
                  <a:pt x="659" y="406"/>
                  <a:pt x="658" y="411"/>
                  <a:pt x="658" y="416"/>
                </a:cubicBezTo>
                <a:cubicBezTo>
                  <a:pt x="657" y="417"/>
                  <a:pt x="657" y="418"/>
                  <a:pt x="657" y="419"/>
                </a:cubicBezTo>
                <a:cubicBezTo>
                  <a:pt x="656" y="424"/>
                  <a:pt x="656" y="429"/>
                  <a:pt x="656" y="434"/>
                </a:cubicBezTo>
                <a:cubicBezTo>
                  <a:pt x="656" y="441"/>
                  <a:pt x="656" y="447"/>
                  <a:pt x="657" y="453"/>
                </a:cubicBezTo>
                <a:cubicBezTo>
                  <a:pt x="658" y="454"/>
                  <a:pt x="658" y="455"/>
                  <a:pt x="658" y="455"/>
                </a:cubicBezTo>
                <a:cubicBezTo>
                  <a:pt x="659" y="461"/>
                  <a:pt x="660" y="466"/>
                  <a:pt x="662" y="472"/>
                </a:cubicBezTo>
                <a:cubicBezTo>
                  <a:pt x="663" y="473"/>
                  <a:pt x="663" y="474"/>
                  <a:pt x="663" y="475"/>
                </a:cubicBezTo>
                <a:cubicBezTo>
                  <a:pt x="665" y="480"/>
                  <a:pt x="668" y="485"/>
                  <a:pt x="670" y="490"/>
                </a:cubicBezTo>
                <a:cubicBezTo>
                  <a:pt x="671" y="491"/>
                  <a:pt x="671" y="491"/>
                  <a:pt x="672" y="492"/>
                </a:cubicBezTo>
                <a:cubicBezTo>
                  <a:pt x="675" y="497"/>
                  <a:pt x="678" y="502"/>
                  <a:pt x="682" y="506"/>
                </a:cubicBezTo>
                <a:cubicBezTo>
                  <a:pt x="682" y="506"/>
                  <a:pt x="682" y="507"/>
                  <a:pt x="682" y="507"/>
                </a:cubicBezTo>
                <a:cubicBezTo>
                  <a:pt x="686" y="511"/>
                  <a:pt x="690" y="515"/>
                  <a:pt x="695" y="519"/>
                </a:cubicBezTo>
                <a:cubicBezTo>
                  <a:pt x="695" y="519"/>
                  <a:pt x="695" y="520"/>
                  <a:pt x="696" y="520"/>
                </a:cubicBezTo>
                <a:cubicBezTo>
                  <a:pt x="700" y="524"/>
                  <a:pt x="705" y="527"/>
                  <a:pt x="710" y="530"/>
                </a:cubicBezTo>
                <a:cubicBezTo>
                  <a:pt x="710" y="531"/>
                  <a:pt x="711" y="531"/>
                  <a:pt x="712" y="531"/>
                </a:cubicBezTo>
                <a:cubicBezTo>
                  <a:pt x="717" y="534"/>
                  <a:pt x="722" y="537"/>
                  <a:pt x="728" y="539"/>
                </a:cubicBezTo>
                <a:cubicBezTo>
                  <a:pt x="728" y="539"/>
                  <a:pt x="728" y="539"/>
                  <a:pt x="729" y="540"/>
                </a:cubicBezTo>
                <a:cubicBezTo>
                  <a:pt x="741" y="544"/>
                  <a:pt x="754" y="547"/>
                  <a:pt x="768" y="547"/>
                </a:cubicBezTo>
                <a:cubicBezTo>
                  <a:pt x="830" y="547"/>
                  <a:pt x="880" y="496"/>
                  <a:pt x="880" y="434"/>
                </a:cubicBezTo>
                <a:cubicBezTo>
                  <a:pt x="880" y="372"/>
                  <a:pt x="830" y="322"/>
                  <a:pt x="768" y="322"/>
                </a:cubicBezTo>
                <a:cubicBezTo>
                  <a:pt x="752" y="322"/>
                  <a:pt x="737" y="326"/>
                  <a:pt x="723" y="331"/>
                </a:cubicBezTo>
                <a:cubicBezTo>
                  <a:pt x="723" y="331"/>
                  <a:pt x="723" y="331"/>
                  <a:pt x="723" y="331"/>
                </a:cubicBezTo>
                <a:cubicBezTo>
                  <a:pt x="723" y="332"/>
                  <a:pt x="722" y="332"/>
                  <a:pt x="722" y="332"/>
                </a:cubicBezTo>
                <a:cubicBezTo>
                  <a:pt x="718" y="334"/>
                  <a:pt x="714" y="336"/>
                  <a:pt x="711" y="338"/>
                </a:cubicBezTo>
                <a:cubicBezTo>
                  <a:pt x="710" y="339"/>
                  <a:pt x="709" y="339"/>
                  <a:pt x="708" y="340"/>
                </a:cubicBezTo>
                <a:cubicBezTo>
                  <a:pt x="704" y="342"/>
                  <a:pt x="700" y="345"/>
                  <a:pt x="696" y="348"/>
                </a:cubicBezTo>
                <a:cubicBezTo>
                  <a:pt x="696" y="348"/>
                  <a:pt x="696" y="349"/>
                  <a:pt x="695" y="349"/>
                </a:cubicBezTo>
                <a:cubicBezTo>
                  <a:pt x="692" y="352"/>
                  <a:pt x="689" y="355"/>
                  <a:pt x="686" y="358"/>
                </a:cubicBezTo>
                <a:cubicBezTo>
                  <a:pt x="685" y="359"/>
                  <a:pt x="684" y="360"/>
                  <a:pt x="684" y="361"/>
                </a:cubicBezTo>
                <a:close/>
                <a:moveTo>
                  <a:pt x="505" y="225"/>
                </a:moveTo>
                <a:lnTo>
                  <a:pt x="505" y="225"/>
                </a:lnTo>
                <a:cubicBezTo>
                  <a:pt x="567" y="225"/>
                  <a:pt x="617" y="175"/>
                  <a:pt x="617" y="112"/>
                </a:cubicBezTo>
                <a:cubicBezTo>
                  <a:pt x="617" y="51"/>
                  <a:pt x="567" y="0"/>
                  <a:pt x="505" y="0"/>
                </a:cubicBezTo>
                <a:cubicBezTo>
                  <a:pt x="443" y="0"/>
                  <a:pt x="393" y="51"/>
                  <a:pt x="393" y="112"/>
                </a:cubicBezTo>
                <a:cubicBezTo>
                  <a:pt x="393" y="175"/>
                  <a:pt x="443" y="225"/>
                  <a:pt x="505" y="225"/>
                </a:cubicBezTo>
                <a:close/>
                <a:moveTo>
                  <a:pt x="610" y="540"/>
                </a:moveTo>
                <a:lnTo>
                  <a:pt x="610" y="540"/>
                </a:lnTo>
                <a:lnTo>
                  <a:pt x="610" y="455"/>
                </a:lnTo>
                <a:cubicBezTo>
                  <a:pt x="609" y="448"/>
                  <a:pt x="609" y="441"/>
                  <a:pt x="609" y="434"/>
                </a:cubicBezTo>
                <a:cubicBezTo>
                  <a:pt x="609" y="428"/>
                  <a:pt x="609" y="421"/>
                  <a:pt x="610" y="414"/>
                </a:cubicBezTo>
                <a:lnTo>
                  <a:pt x="610" y="409"/>
                </a:lnTo>
                <a:lnTo>
                  <a:pt x="611" y="409"/>
                </a:lnTo>
                <a:cubicBezTo>
                  <a:pt x="619" y="359"/>
                  <a:pt x="650" y="317"/>
                  <a:pt x="693" y="294"/>
                </a:cubicBezTo>
                <a:cubicBezTo>
                  <a:pt x="663" y="265"/>
                  <a:pt x="622" y="248"/>
                  <a:pt x="577" y="248"/>
                </a:cubicBezTo>
                <a:lnTo>
                  <a:pt x="433" y="248"/>
                </a:lnTo>
                <a:cubicBezTo>
                  <a:pt x="388" y="248"/>
                  <a:pt x="347" y="265"/>
                  <a:pt x="317" y="294"/>
                </a:cubicBezTo>
                <a:cubicBezTo>
                  <a:pt x="367" y="321"/>
                  <a:pt x="401" y="374"/>
                  <a:pt x="401" y="434"/>
                </a:cubicBezTo>
                <a:cubicBezTo>
                  <a:pt x="401" y="447"/>
                  <a:pt x="400" y="459"/>
                  <a:pt x="397" y="471"/>
                </a:cubicBezTo>
                <a:lnTo>
                  <a:pt x="397" y="539"/>
                </a:lnTo>
                <a:cubicBezTo>
                  <a:pt x="443" y="558"/>
                  <a:pt x="481" y="593"/>
                  <a:pt x="505" y="637"/>
                </a:cubicBezTo>
                <a:cubicBezTo>
                  <a:pt x="528" y="594"/>
                  <a:pt x="565" y="560"/>
                  <a:pt x="610" y="540"/>
                </a:cubicBezTo>
                <a:close/>
                <a:moveTo>
                  <a:pt x="454" y="643"/>
                </a:moveTo>
                <a:lnTo>
                  <a:pt x="454" y="643"/>
                </a:lnTo>
                <a:cubicBezTo>
                  <a:pt x="450" y="638"/>
                  <a:pt x="447" y="633"/>
                  <a:pt x="443" y="629"/>
                </a:cubicBezTo>
                <a:cubicBezTo>
                  <a:pt x="442" y="628"/>
                  <a:pt x="441" y="627"/>
                  <a:pt x="441" y="627"/>
                </a:cubicBezTo>
                <a:cubicBezTo>
                  <a:pt x="437" y="623"/>
                  <a:pt x="433" y="619"/>
                  <a:pt x="429" y="615"/>
                </a:cubicBezTo>
                <a:cubicBezTo>
                  <a:pt x="429" y="615"/>
                  <a:pt x="428" y="614"/>
                  <a:pt x="427" y="613"/>
                </a:cubicBezTo>
                <a:cubicBezTo>
                  <a:pt x="423" y="610"/>
                  <a:pt x="419" y="606"/>
                  <a:pt x="414" y="603"/>
                </a:cubicBezTo>
                <a:cubicBezTo>
                  <a:pt x="414" y="602"/>
                  <a:pt x="413" y="602"/>
                  <a:pt x="413" y="602"/>
                </a:cubicBezTo>
                <a:cubicBezTo>
                  <a:pt x="398" y="591"/>
                  <a:pt x="381" y="582"/>
                  <a:pt x="363" y="577"/>
                </a:cubicBezTo>
                <a:cubicBezTo>
                  <a:pt x="359" y="576"/>
                  <a:pt x="355" y="575"/>
                  <a:pt x="351" y="574"/>
                </a:cubicBezTo>
                <a:cubicBezTo>
                  <a:pt x="348" y="573"/>
                  <a:pt x="346" y="573"/>
                  <a:pt x="344" y="573"/>
                </a:cubicBezTo>
                <a:cubicBezTo>
                  <a:pt x="341" y="572"/>
                  <a:pt x="338" y="571"/>
                  <a:pt x="335" y="571"/>
                </a:cubicBezTo>
                <a:cubicBezTo>
                  <a:pt x="333" y="571"/>
                  <a:pt x="331" y="571"/>
                  <a:pt x="329" y="571"/>
                </a:cubicBezTo>
                <a:cubicBezTo>
                  <a:pt x="324" y="570"/>
                  <a:pt x="319" y="570"/>
                  <a:pt x="314" y="570"/>
                </a:cubicBezTo>
                <a:lnTo>
                  <a:pt x="170" y="570"/>
                </a:lnTo>
                <a:cubicBezTo>
                  <a:pt x="76" y="570"/>
                  <a:pt x="0" y="646"/>
                  <a:pt x="0" y="739"/>
                </a:cubicBezTo>
                <a:lnTo>
                  <a:pt x="0" y="965"/>
                </a:lnTo>
                <a:lnTo>
                  <a:pt x="100" y="965"/>
                </a:lnTo>
                <a:lnTo>
                  <a:pt x="100" y="731"/>
                </a:lnTo>
                <a:lnTo>
                  <a:pt x="134" y="731"/>
                </a:lnTo>
                <a:lnTo>
                  <a:pt x="134" y="965"/>
                </a:lnTo>
                <a:lnTo>
                  <a:pt x="347" y="965"/>
                </a:lnTo>
                <a:lnTo>
                  <a:pt x="347" y="731"/>
                </a:lnTo>
                <a:lnTo>
                  <a:pt x="382" y="731"/>
                </a:lnTo>
                <a:lnTo>
                  <a:pt x="382" y="965"/>
                </a:lnTo>
                <a:lnTo>
                  <a:pt x="484" y="965"/>
                </a:lnTo>
                <a:lnTo>
                  <a:pt x="484" y="739"/>
                </a:lnTo>
                <a:cubicBezTo>
                  <a:pt x="484" y="704"/>
                  <a:pt x="473" y="671"/>
                  <a:pt x="454" y="643"/>
                </a:cubicBezTo>
                <a:cubicBezTo>
                  <a:pt x="454" y="643"/>
                  <a:pt x="454" y="643"/>
                  <a:pt x="454" y="643"/>
                </a:cubicBezTo>
                <a:close/>
                <a:moveTo>
                  <a:pt x="840" y="570"/>
                </a:moveTo>
                <a:lnTo>
                  <a:pt x="840" y="570"/>
                </a:lnTo>
                <a:lnTo>
                  <a:pt x="696" y="570"/>
                </a:lnTo>
                <a:cubicBezTo>
                  <a:pt x="690" y="570"/>
                  <a:pt x="685" y="570"/>
                  <a:pt x="680" y="571"/>
                </a:cubicBezTo>
                <a:cubicBezTo>
                  <a:pt x="678" y="571"/>
                  <a:pt x="677" y="571"/>
                  <a:pt x="675" y="571"/>
                </a:cubicBezTo>
                <a:cubicBezTo>
                  <a:pt x="672" y="572"/>
                  <a:pt x="668" y="572"/>
                  <a:pt x="665" y="573"/>
                </a:cubicBezTo>
                <a:cubicBezTo>
                  <a:pt x="663" y="573"/>
                  <a:pt x="661" y="573"/>
                  <a:pt x="659" y="574"/>
                </a:cubicBezTo>
                <a:cubicBezTo>
                  <a:pt x="656" y="575"/>
                  <a:pt x="652" y="575"/>
                  <a:pt x="649" y="577"/>
                </a:cubicBezTo>
                <a:cubicBezTo>
                  <a:pt x="623" y="584"/>
                  <a:pt x="600" y="597"/>
                  <a:pt x="581" y="615"/>
                </a:cubicBezTo>
                <a:cubicBezTo>
                  <a:pt x="580" y="615"/>
                  <a:pt x="580" y="615"/>
                  <a:pt x="580" y="616"/>
                </a:cubicBezTo>
                <a:cubicBezTo>
                  <a:pt x="576" y="619"/>
                  <a:pt x="572" y="623"/>
                  <a:pt x="568" y="628"/>
                </a:cubicBezTo>
                <a:cubicBezTo>
                  <a:pt x="568" y="628"/>
                  <a:pt x="567" y="629"/>
                  <a:pt x="567" y="629"/>
                </a:cubicBezTo>
                <a:cubicBezTo>
                  <a:pt x="542" y="659"/>
                  <a:pt x="526" y="697"/>
                  <a:pt x="526" y="739"/>
                </a:cubicBezTo>
                <a:lnTo>
                  <a:pt x="526" y="965"/>
                </a:lnTo>
                <a:lnTo>
                  <a:pt x="626" y="965"/>
                </a:lnTo>
                <a:lnTo>
                  <a:pt x="626" y="731"/>
                </a:lnTo>
                <a:lnTo>
                  <a:pt x="660" y="731"/>
                </a:lnTo>
                <a:lnTo>
                  <a:pt x="660" y="965"/>
                </a:lnTo>
                <a:lnTo>
                  <a:pt x="873" y="965"/>
                </a:lnTo>
                <a:lnTo>
                  <a:pt x="873" y="731"/>
                </a:lnTo>
                <a:lnTo>
                  <a:pt x="908" y="731"/>
                </a:lnTo>
                <a:lnTo>
                  <a:pt x="908" y="965"/>
                </a:lnTo>
                <a:lnTo>
                  <a:pt x="1010" y="965"/>
                </a:lnTo>
                <a:lnTo>
                  <a:pt x="1010" y="739"/>
                </a:lnTo>
                <a:cubicBezTo>
                  <a:pt x="1010" y="646"/>
                  <a:pt x="934" y="570"/>
                  <a:pt x="840" y="570"/>
                </a:cubicBezTo>
                <a:close/>
                <a:moveTo>
                  <a:pt x="242" y="547"/>
                </a:moveTo>
                <a:lnTo>
                  <a:pt x="242" y="547"/>
                </a:lnTo>
                <a:cubicBezTo>
                  <a:pt x="256" y="547"/>
                  <a:pt x="269" y="544"/>
                  <a:pt x="282" y="539"/>
                </a:cubicBezTo>
                <a:cubicBezTo>
                  <a:pt x="282" y="539"/>
                  <a:pt x="282" y="539"/>
                  <a:pt x="282" y="539"/>
                </a:cubicBezTo>
                <a:cubicBezTo>
                  <a:pt x="288" y="537"/>
                  <a:pt x="294" y="534"/>
                  <a:pt x="299" y="531"/>
                </a:cubicBezTo>
                <a:cubicBezTo>
                  <a:pt x="299" y="531"/>
                  <a:pt x="299" y="531"/>
                  <a:pt x="300" y="531"/>
                </a:cubicBezTo>
                <a:cubicBezTo>
                  <a:pt x="305" y="527"/>
                  <a:pt x="310" y="524"/>
                  <a:pt x="315" y="520"/>
                </a:cubicBezTo>
                <a:cubicBezTo>
                  <a:pt x="315" y="520"/>
                  <a:pt x="315" y="520"/>
                  <a:pt x="315" y="520"/>
                </a:cubicBezTo>
                <a:cubicBezTo>
                  <a:pt x="324" y="512"/>
                  <a:pt x="332" y="502"/>
                  <a:pt x="338" y="492"/>
                </a:cubicBezTo>
                <a:cubicBezTo>
                  <a:pt x="339" y="491"/>
                  <a:pt x="339" y="491"/>
                  <a:pt x="339" y="490"/>
                </a:cubicBezTo>
                <a:cubicBezTo>
                  <a:pt x="342" y="485"/>
                  <a:pt x="345" y="480"/>
                  <a:pt x="347" y="475"/>
                </a:cubicBezTo>
                <a:cubicBezTo>
                  <a:pt x="347" y="474"/>
                  <a:pt x="347" y="473"/>
                  <a:pt x="348" y="472"/>
                </a:cubicBezTo>
                <a:cubicBezTo>
                  <a:pt x="350" y="466"/>
                  <a:pt x="351" y="461"/>
                  <a:pt x="352" y="455"/>
                </a:cubicBezTo>
                <a:cubicBezTo>
                  <a:pt x="352" y="454"/>
                  <a:pt x="352" y="454"/>
                  <a:pt x="353" y="453"/>
                </a:cubicBezTo>
                <a:cubicBezTo>
                  <a:pt x="354" y="447"/>
                  <a:pt x="354" y="441"/>
                  <a:pt x="354" y="434"/>
                </a:cubicBezTo>
                <a:cubicBezTo>
                  <a:pt x="354" y="429"/>
                  <a:pt x="354" y="424"/>
                  <a:pt x="353" y="419"/>
                </a:cubicBezTo>
                <a:cubicBezTo>
                  <a:pt x="353" y="418"/>
                  <a:pt x="353" y="417"/>
                  <a:pt x="353" y="416"/>
                </a:cubicBezTo>
                <a:cubicBezTo>
                  <a:pt x="352" y="411"/>
                  <a:pt x="351" y="406"/>
                  <a:pt x="349" y="402"/>
                </a:cubicBezTo>
                <a:cubicBezTo>
                  <a:pt x="349" y="401"/>
                  <a:pt x="349" y="401"/>
                  <a:pt x="349" y="401"/>
                </a:cubicBezTo>
                <a:cubicBezTo>
                  <a:pt x="348" y="397"/>
                  <a:pt x="346" y="392"/>
                  <a:pt x="344" y="387"/>
                </a:cubicBezTo>
                <a:cubicBezTo>
                  <a:pt x="343" y="387"/>
                  <a:pt x="343" y="386"/>
                  <a:pt x="342" y="385"/>
                </a:cubicBezTo>
                <a:cubicBezTo>
                  <a:pt x="340" y="380"/>
                  <a:pt x="338" y="376"/>
                  <a:pt x="335" y="372"/>
                </a:cubicBezTo>
                <a:cubicBezTo>
                  <a:pt x="333" y="368"/>
                  <a:pt x="330" y="364"/>
                  <a:pt x="326" y="361"/>
                </a:cubicBezTo>
                <a:cubicBezTo>
                  <a:pt x="326" y="360"/>
                  <a:pt x="325" y="359"/>
                  <a:pt x="324" y="358"/>
                </a:cubicBezTo>
                <a:cubicBezTo>
                  <a:pt x="321" y="355"/>
                  <a:pt x="318" y="352"/>
                  <a:pt x="314" y="348"/>
                </a:cubicBezTo>
                <a:cubicBezTo>
                  <a:pt x="314" y="348"/>
                  <a:pt x="314" y="348"/>
                  <a:pt x="314" y="348"/>
                </a:cubicBezTo>
                <a:cubicBezTo>
                  <a:pt x="310" y="345"/>
                  <a:pt x="306" y="342"/>
                  <a:pt x="302" y="340"/>
                </a:cubicBezTo>
                <a:cubicBezTo>
                  <a:pt x="301" y="339"/>
                  <a:pt x="300" y="339"/>
                  <a:pt x="300" y="338"/>
                </a:cubicBezTo>
                <a:cubicBezTo>
                  <a:pt x="296" y="336"/>
                  <a:pt x="292" y="334"/>
                  <a:pt x="288" y="332"/>
                </a:cubicBezTo>
                <a:cubicBezTo>
                  <a:pt x="287" y="332"/>
                  <a:pt x="287" y="332"/>
                  <a:pt x="287" y="331"/>
                </a:cubicBezTo>
                <a:cubicBezTo>
                  <a:pt x="273" y="326"/>
                  <a:pt x="258" y="322"/>
                  <a:pt x="242" y="322"/>
                </a:cubicBezTo>
                <a:cubicBezTo>
                  <a:pt x="180" y="322"/>
                  <a:pt x="130" y="372"/>
                  <a:pt x="130" y="434"/>
                </a:cubicBezTo>
                <a:cubicBezTo>
                  <a:pt x="130" y="496"/>
                  <a:pt x="180" y="547"/>
                  <a:pt x="242" y="547"/>
                </a:cubicBez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TextBox 20"/>
          <p:cNvSpPr txBox="1">
            <a:spLocks noChangeArrowheads="1"/>
          </p:cNvSpPr>
          <p:nvPr/>
        </p:nvSpPr>
        <p:spPr bwMode="auto">
          <a:xfrm>
            <a:off x="4230688" y="2849563"/>
            <a:ext cx="6619875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 b="1" dirty="0">
                <a:latin typeface="微软雅黑" panose="020B0503020204020204" pitchFamily="34" charset="-122"/>
              </a:rPr>
              <a:t>校园网贷</a:t>
            </a:r>
            <a:endParaRPr lang="zh-CN" altLang="en-US" sz="5400" b="1" dirty="0">
              <a:latin typeface="微软雅黑" panose="020B0503020204020204" pitchFamily="34" charset="-122"/>
            </a:endParaRPr>
          </a:p>
        </p:txBody>
      </p:sp>
      <p:sp>
        <p:nvSpPr>
          <p:cNvPr id="9220" name="TextBox 21"/>
          <p:cNvSpPr txBox="1">
            <a:spLocks noChangeArrowheads="1"/>
          </p:cNvSpPr>
          <p:nvPr/>
        </p:nvSpPr>
        <p:spPr bwMode="auto">
          <a:xfrm>
            <a:off x="4230688" y="3876675"/>
            <a:ext cx="5986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</a:rPr>
              <a:t>一个各高校全力打击，却还屡见不鲜的问题</a:t>
            </a:r>
            <a:endParaRPr lang="zh-CN" alt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222" name="Freeform 18"/>
          <p:cNvSpPr/>
          <p:nvPr/>
        </p:nvSpPr>
        <p:spPr bwMode="auto">
          <a:xfrm>
            <a:off x="5087938" y="2235200"/>
            <a:ext cx="798512" cy="582613"/>
          </a:xfrm>
          <a:custGeom>
            <a:avLst/>
            <a:gdLst>
              <a:gd name="T0" fmla="*/ 0 w 953"/>
              <a:gd name="T1" fmla="*/ 3358 h 694"/>
              <a:gd name="T2" fmla="*/ 382079 w 953"/>
              <a:gd name="T3" fmla="*/ 582613 h 694"/>
              <a:gd name="T4" fmla="*/ 798512 w 953"/>
              <a:gd name="T5" fmla="*/ 580095 h 694"/>
              <a:gd name="T6" fmla="*/ 625068 w 953"/>
              <a:gd name="T7" fmla="*/ 140197 h 694"/>
              <a:gd name="T8" fmla="*/ 0 w 953"/>
              <a:gd name="T9" fmla="*/ 3358 h 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3" h="694">
                <a:moveTo>
                  <a:pt x="0" y="4"/>
                </a:moveTo>
                <a:cubicBezTo>
                  <a:pt x="411" y="173"/>
                  <a:pt x="464" y="443"/>
                  <a:pt x="456" y="694"/>
                </a:cubicBezTo>
                <a:cubicBezTo>
                  <a:pt x="629" y="687"/>
                  <a:pt x="787" y="686"/>
                  <a:pt x="953" y="691"/>
                </a:cubicBezTo>
                <a:cubicBezTo>
                  <a:pt x="948" y="504"/>
                  <a:pt x="895" y="275"/>
                  <a:pt x="746" y="167"/>
                </a:cubicBezTo>
                <a:cubicBezTo>
                  <a:pt x="546" y="36"/>
                  <a:pt x="292" y="0"/>
                  <a:pt x="0" y="4"/>
                </a:cubicBez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Freeform 19"/>
          <p:cNvSpPr/>
          <p:nvPr/>
        </p:nvSpPr>
        <p:spPr bwMode="auto">
          <a:xfrm>
            <a:off x="3638550" y="1822450"/>
            <a:ext cx="2017713" cy="987425"/>
          </a:xfrm>
          <a:custGeom>
            <a:avLst/>
            <a:gdLst>
              <a:gd name="T0" fmla="*/ 0 w 2410"/>
              <a:gd name="T1" fmla="*/ 402035 h 1174"/>
              <a:gd name="T2" fmla="*/ 434520 w 2410"/>
              <a:gd name="T3" fmla="*/ 987425 h 1174"/>
              <a:gd name="T4" fmla="*/ 1167929 w 2410"/>
              <a:gd name="T5" fmla="*/ 418857 h 1174"/>
              <a:gd name="T6" fmla="*/ 2017713 w 2410"/>
              <a:gd name="T7" fmla="*/ 450818 h 1174"/>
              <a:gd name="T8" fmla="*/ 781131 w 2410"/>
              <a:gd name="T9" fmla="*/ 72333 h 1174"/>
              <a:gd name="T10" fmla="*/ 0 w 2410"/>
              <a:gd name="T11" fmla="*/ 402035 h 1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10" h="1174">
                <a:moveTo>
                  <a:pt x="0" y="478"/>
                </a:moveTo>
                <a:cubicBezTo>
                  <a:pt x="212" y="671"/>
                  <a:pt x="389" y="899"/>
                  <a:pt x="519" y="1174"/>
                </a:cubicBezTo>
                <a:cubicBezTo>
                  <a:pt x="724" y="890"/>
                  <a:pt x="974" y="655"/>
                  <a:pt x="1395" y="498"/>
                </a:cubicBezTo>
                <a:cubicBezTo>
                  <a:pt x="1658" y="423"/>
                  <a:pt x="1975" y="403"/>
                  <a:pt x="2410" y="536"/>
                </a:cubicBezTo>
                <a:cubicBezTo>
                  <a:pt x="2069" y="224"/>
                  <a:pt x="1646" y="0"/>
                  <a:pt x="933" y="86"/>
                </a:cubicBezTo>
                <a:cubicBezTo>
                  <a:pt x="587" y="127"/>
                  <a:pt x="269" y="243"/>
                  <a:pt x="0" y="478"/>
                </a:cubicBez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Freeform 20"/>
          <p:cNvSpPr/>
          <p:nvPr/>
        </p:nvSpPr>
        <p:spPr bwMode="auto">
          <a:xfrm>
            <a:off x="1751013" y="1804988"/>
            <a:ext cx="2266950" cy="1017587"/>
          </a:xfrm>
          <a:custGeom>
            <a:avLst/>
            <a:gdLst>
              <a:gd name="T0" fmla="*/ 0 w 2708"/>
              <a:gd name="T1" fmla="*/ 225383 h 1210"/>
              <a:gd name="T2" fmla="*/ 1431494 w 2708"/>
              <a:gd name="T3" fmla="*/ 225383 h 1210"/>
              <a:gd name="T4" fmla="*/ 2266950 w 2708"/>
              <a:gd name="T5" fmla="*/ 1017587 h 1210"/>
              <a:gd name="T6" fmla="*/ 1594734 w 2708"/>
              <a:gd name="T7" fmla="*/ 1005813 h 1210"/>
              <a:gd name="T8" fmla="*/ 1117570 w 2708"/>
              <a:gd name="T9" fmla="*/ 322937 h 1210"/>
              <a:gd name="T10" fmla="*/ 0 w 2708"/>
              <a:gd name="T11" fmla="*/ 225383 h 1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8" h="1210">
                <a:moveTo>
                  <a:pt x="0" y="268"/>
                </a:moveTo>
                <a:cubicBezTo>
                  <a:pt x="566" y="32"/>
                  <a:pt x="1136" y="0"/>
                  <a:pt x="1710" y="268"/>
                </a:cubicBezTo>
                <a:cubicBezTo>
                  <a:pt x="2113" y="439"/>
                  <a:pt x="2426" y="793"/>
                  <a:pt x="2708" y="1210"/>
                </a:cubicBezTo>
                <a:cubicBezTo>
                  <a:pt x="2440" y="1205"/>
                  <a:pt x="2172" y="1200"/>
                  <a:pt x="1905" y="1196"/>
                </a:cubicBezTo>
                <a:cubicBezTo>
                  <a:pt x="1880" y="920"/>
                  <a:pt x="1688" y="630"/>
                  <a:pt x="1335" y="384"/>
                </a:cubicBezTo>
                <a:cubicBezTo>
                  <a:pt x="950" y="174"/>
                  <a:pt x="489" y="178"/>
                  <a:pt x="0" y="268"/>
                </a:cubicBez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5" name="Freeform 21"/>
          <p:cNvSpPr/>
          <p:nvPr/>
        </p:nvSpPr>
        <p:spPr bwMode="auto">
          <a:xfrm>
            <a:off x="1198563" y="1979613"/>
            <a:ext cx="1816100" cy="1403350"/>
          </a:xfrm>
          <a:custGeom>
            <a:avLst/>
            <a:gdLst>
              <a:gd name="T0" fmla="*/ 661161 w 2170"/>
              <a:gd name="T1" fmla="*/ 1403350 h 1667"/>
              <a:gd name="T2" fmla="*/ 523070 w 2170"/>
              <a:gd name="T3" fmla="*/ 528677 h 1667"/>
              <a:gd name="T4" fmla="*/ 1816100 w 2170"/>
              <a:gd name="T5" fmla="*/ 295486 h 1667"/>
              <a:gd name="T6" fmla="*/ 466160 w 2170"/>
              <a:gd name="T7" fmla="*/ 122067 h 1667"/>
              <a:gd name="T8" fmla="*/ 0 w 2170"/>
              <a:gd name="T9" fmla="*/ 732402 h 1667"/>
              <a:gd name="T10" fmla="*/ 661161 w 2170"/>
              <a:gd name="T11" fmla="*/ 1403350 h 16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70" h="1667">
                <a:moveTo>
                  <a:pt x="790" y="1667"/>
                </a:moveTo>
                <a:cubicBezTo>
                  <a:pt x="492" y="1332"/>
                  <a:pt x="361" y="983"/>
                  <a:pt x="625" y="628"/>
                </a:cubicBezTo>
                <a:cubicBezTo>
                  <a:pt x="959" y="218"/>
                  <a:pt x="1515" y="162"/>
                  <a:pt x="2170" y="351"/>
                </a:cubicBezTo>
                <a:cubicBezTo>
                  <a:pt x="1647" y="9"/>
                  <a:pt x="1070" y="0"/>
                  <a:pt x="557" y="145"/>
                </a:cubicBezTo>
                <a:cubicBezTo>
                  <a:pt x="255" y="263"/>
                  <a:pt x="83" y="519"/>
                  <a:pt x="0" y="870"/>
                </a:cubicBezTo>
                <a:cubicBezTo>
                  <a:pt x="163" y="1236"/>
                  <a:pt x="462" y="1466"/>
                  <a:pt x="790" y="1667"/>
                </a:cubicBez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6" name="Freeform 22"/>
          <p:cNvSpPr/>
          <p:nvPr/>
        </p:nvSpPr>
        <p:spPr bwMode="auto">
          <a:xfrm>
            <a:off x="1160463" y="2832100"/>
            <a:ext cx="2825750" cy="2384425"/>
          </a:xfrm>
          <a:custGeom>
            <a:avLst/>
            <a:gdLst>
              <a:gd name="T0" fmla="*/ 2825750 w 3374"/>
              <a:gd name="T1" fmla="*/ 1661948 h 2835"/>
              <a:gd name="T2" fmla="*/ 2508335 w 3374"/>
              <a:gd name="T3" fmla="*/ 2384425 h 2835"/>
              <a:gd name="T4" fmla="*/ 1128122 w 3374"/>
              <a:gd name="T5" fmla="*/ 1225435 h 2835"/>
              <a:gd name="T6" fmla="*/ 34338 w 3374"/>
              <a:gd name="T7" fmla="*/ 0 h 2835"/>
              <a:gd name="T8" fmla="*/ 1005846 w 3374"/>
              <a:gd name="T9" fmla="*/ 737616 h 2835"/>
              <a:gd name="T10" fmla="*/ 2825750 w 3374"/>
              <a:gd name="T11" fmla="*/ 1661948 h 28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74" h="2835">
                <a:moveTo>
                  <a:pt x="3374" y="1976"/>
                </a:moveTo>
                <a:cubicBezTo>
                  <a:pt x="3236" y="2275"/>
                  <a:pt x="3133" y="2535"/>
                  <a:pt x="2995" y="2835"/>
                </a:cubicBezTo>
                <a:cubicBezTo>
                  <a:pt x="2640" y="2342"/>
                  <a:pt x="2073" y="1921"/>
                  <a:pt x="1347" y="1457"/>
                </a:cubicBezTo>
                <a:cubicBezTo>
                  <a:pt x="473" y="933"/>
                  <a:pt x="0" y="427"/>
                  <a:pt x="41" y="0"/>
                </a:cubicBezTo>
                <a:cubicBezTo>
                  <a:pt x="344" y="461"/>
                  <a:pt x="759" y="717"/>
                  <a:pt x="1201" y="877"/>
                </a:cubicBezTo>
                <a:cubicBezTo>
                  <a:pt x="2368" y="1252"/>
                  <a:pt x="2892" y="1582"/>
                  <a:pt x="3374" y="1976"/>
                </a:cubicBez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Tm="5163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649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utoUpdateAnimBg="0"/>
      <p:bldP spid="9220" grpId="0" autoUpdateAnimBg="0"/>
      <p:bldP spid="9222" grpId="0" animBg="1"/>
      <p:bldP spid="9223" grpId="0" animBg="1"/>
      <p:bldP spid="9224" grpId="0" animBg="1"/>
      <p:bldP spid="9225" grpId="0" animBg="1"/>
      <p:bldP spid="92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5"/>
          <p:cNvSpPr/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9" name="Freeform 6"/>
          <p:cNvSpPr/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Freeform 7"/>
          <p:cNvSpPr/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5096660" y="561975"/>
            <a:ext cx="2367932" cy="2249488"/>
          </a:xfrm>
          <a:prstGeom prst="ellipse">
            <a:avLst/>
          </a:prstGeom>
          <a:solidFill>
            <a:srgbClr val="B5B5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7178501" y="2260918"/>
            <a:ext cx="2223622" cy="736576"/>
          </a:xfrm>
          <a:prstGeom prst="line">
            <a:avLst/>
          </a:prstGeom>
          <a:noFill/>
          <a:ln w="11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>
            <a:off x="3899875" y="2205453"/>
            <a:ext cx="1359884" cy="847507"/>
          </a:xfrm>
          <a:prstGeom prst="line">
            <a:avLst/>
          </a:prstGeom>
          <a:noFill/>
          <a:ln w="11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2978706" y="3030406"/>
            <a:ext cx="1414937" cy="1395592"/>
          </a:xfrm>
          <a:prstGeom prst="ellipse">
            <a:avLst/>
          </a:prstGeom>
          <a:solidFill>
            <a:srgbClr val="B5B5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3075221" y="3222532"/>
            <a:ext cx="1123949" cy="112219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51" name="Oval 14"/>
          <p:cNvSpPr>
            <a:spLocks noChangeArrowheads="1"/>
          </p:cNvSpPr>
          <p:nvPr/>
        </p:nvSpPr>
        <p:spPr bwMode="auto">
          <a:xfrm>
            <a:off x="8718865" y="3077006"/>
            <a:ext cx="1366516" cy="1413248"/>
          </a:xfrm>
          <a:prstGeom prst="ellipse">
            <a:avLst/>
          </a:prstGeom>
          <a:solidFill>
            <a:srgbClr val="B5B5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52" name="Oval 15"/>
          <p:cNvSpPr>
            <a:spLocks noChangeArrowheads="1"/>
          </p:cNvSpPr>
          <p:nvPr/>
        </p:nvSpPr>
        <p:spPr bwMode="auto">
          <a:xfrm>
            <a:off x="8836346" y="3251606"/>
            <a:ext cx="1123951" cy="112219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53" name="Oval 16"/>
          <p:cNvSpPr>
            <a:spLocks noChangeArrowheads="1"/>
          </p:cNvSpPr>
          <p:nvPr/>
        </p:nvSpPr>
        <p:spPr bwMode="auto">
          <a:xfrm>
            <a:off x="5282882" y="709395"/>
            <a:ext cx="1995487" cy="199707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14354" name="TextBox 18"/>
          <p:cNvSpPr txBox="1">
            <a:spLocks noChangeArrowheads="1"/>
          </p:cNvSpPr>
          <p:nvPr/>
        </p:nvSpPr>
        <p:spPr bwMode="auto">
          <a:xfrm>
            <a:off x="5464968" y="1148110"/>
            <a:ext cx="14843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accent2"/>
                </a:solidFill>
                <a:latin typeface="微软雅黑" panose="020B0503020204020204" pitchFamily="34" charset="-122"/>
              </a:rPr>
              <a:t>贷款 缘由</a:t>
            </a:r>
            <a:endParaRPr lang="zh-CN" altLang="en-US" sz="3200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55" name="TextBox 19"/>
          <p:cNvSpPr txBox="1">
            <a:spLocks noChangeArrowheads="1"/>
          </p:cNvSpPr>
          <p:nvPr/>
        </p:nvSpPr>
        <p:spPr bwMode="auto">
          <a:xfrm>
            <a:off x="8889597" y="3458942"/>
            <a:ext cx="102505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2"/>
                </a:solidFill>
                <a:latin typeface="微软雅黑" panose="020B0503020204020204" pitchFamily="34" charset="-122"/>
              </a:rPr>
              <a:t>攀比心虚荣心</a:t>
            </a:r>
            <a:endParaRPr lang="zh-CN" altLang="en-US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57" name="TextBox 21"/>
          <p:cNvSpPr txBox="1">
            <a:spLocks noChangeArrowheads="1"/>
          </p:cNvSpPr>
          <p:nvPr/>
        </p:nvSpPr>
        <p:spPr bwMode="auto">
          <a:xfrm>
            <a:off x="3124363" y="3613201"/>
            <a:ext cx="1025993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2"/>
                </a:solidFill>
                <a:latin typeface="微软雅黑" panose="020B0503020204020204" pitchFamily="34" charset="-122"/>
              </a:rPr>
              <a:t>不节俭</a:t>
            </a:r>
            <a:endParaRPr lang="zh-CN" altLang="en-US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58" name="TextBox 22"/>
          <p:cNvSpPr txBox="1">
            <a:spLocks noChangeArrowheads="1"/>
          </p:cNvSpPr>
          <p:nvPr/>
        </p:nvSpPr>
        <p:spPr bwMode="auto">
          <a:xfrm>
            <a:off x="1919468" y="4653135"/>
            <a:ext cx="3960813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</a:rPr>
              <a:t>当代大学生不节俭已成为普遍情况，生日铺张浪费，男女朋友巨额开销问题等</a:t>
            </a:r>
            <a:endParaRPr lang="zh-CN" alt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4360" name="TextBox 24"/>
          <p:cNvSpPr txBox="1">
            <a:spLocks noChangeArrowheads="1"/>
          </p:cNvSpPr>
          <p:nvPr/>
        </p:nvSpPr>
        <p:spPr bwMode="auto">
          <a:xfrm>
            <a:off x="7565919" y="4653136"/>
            <a:ext cx="367240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 smtClean="0"/>
              <a:t>虚荣心和攀比心驱使着自己</a:t>
            </a:r>
            <a:r>
              <a:rPr lang="en-US" altLang="zh-CN" sz="1800" dirty="0" smtClean="0"/>
              <a:t>“</a:t>
            </a:r>
            <a:r>
              <a:rPr lang="zh-CN" altLang="en-US" sz="1800" dirty="0" smtClean="0"/>
              <a:t>别人有的我也要有</a:t>
            </a:r>
            <a:r>
              <a:rPr lang="en-US" altLang="zh-CN" sz="1800" dirty="0" smtClean="0"/>
              <a:t>”</a:t>
            </a:r>
            <a:endParaRPr lang="en-US" altLang="zh-CN" sz="1800" dirty="0" smtClean="0"/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3" grpId="0" animBg="1" autoUpdateAnimBg="0"/>
      <p:bldP spid="14344" grpId="0" animBg="1"/>
      <p:bldP spid="14346" grpId="0" animBg="1"/>
      <p:bldP spid="14347" grpId="0" animBg="1" autoUpdateAnimBg="0"/>
      <p:bldP spid="14348" grpId="0" animBg="1" autoUpdateAnimBg="0"/>
      <p:bldP spid="14351" grpId="0" animBg="1" autoUpdateAnimBg="0"/>
      <p:bldP spid="14352" grpId="0" animBg="1" autoUpdateAnimBg="0"/>
      <p:bldP spid="14353" grpId="0" animBg="1" autoUpdateAnimBg="0"/>
      <p:bldP spid="14354" grpId="0" autoUpdateAnimBg="0"/>
      <p:bldP spid="14355" grpId="0" autoUpdateAnimBg="0"/>
      <p:bldP spid="14357" grpId="0" autoUpdateAnimBg="0"/>
      <p:bldP spid="14358" grpId="0" autoUpdateAnimBg="0"/>
      <p:bldP spid="143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5"/>
          <p:cNvSpPr/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1" name="Freeform 6"/>
          <p:cNvSpPr/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Freeform 7"/>
          <p:cNvSpPr/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Freeform 6"/>
          <p:cNvSpPr/>
          <p:nvPr/>
        </p:nvSpPr>
        <p:spPr bwMode="auto">
          <a:xfrm>
            <a:off x="5953125" y="2025650"/>
            <a:ext cx="1590675" cy="4683125"/>
          </a:xfrm>
          <a:custGeom>
            <a:avLst/>
            <a:gdLst>
              <a:gd name="T0" fmla="*/ 327492 w 2278"/>
              <a:gd name="T1" fmla="*/ 92141 h 6709"/>
              <a:gd name="T2" fmla="*/ 1256899 w 2278"/>
              <a:gd name="T3" fmla="*/ 92141 h 6709"/>
              <a:gd name="T4" fmla="*/ 1256899 w 2278"/>
              <a:gd name="T5" fmla="*/ 0 h 6709"/>
              <a:gd name="T6" fmla="*/ 1423787 w 2278"/>
              <a:gd name="T7" fmla="*/ 132627 h 6709"/>
              <a:gd name="T8" fmla="*/ 1590675 w 2278"/>
              <a:gd name="T9" fmla="*/ 264556 h 6709"/>
              <a:gd name="T10" fmla="*/ 1423787 w 2278"/>
              <a:gd name="T11" fmla="*/ 397183 h 6709"/>
              <a:gd name="T12" fmla="*/ 1256899 w 2278"/>
              <a:gd name="T13" fmla="*/ 529111 h 6709"/>
              <a:gd name="T14" fmla="*/ 1256899 w 2278"/>
              <a:gd name="T15" fmla="*/ 433480 h 6709"/>
              <a:gd name="T16" fmla="*/ 556527 w 2278"/>
              <a:gd name="T17" fmla="*/ 433480 h 6709"/>
              <a:gd name="T18" fmla="*/ 341457 w 2278"/>
              <a:gd name="T19" fmla="*/ 605895 h 6709"/>
              <a:gd name="T20" fmla="*/ 341457 w 2278"/>
              <a:gd name="T21" fmla="*/ 4683125 h 6709"/>
              <a:gd name="T22" fmla="*/ 0 w 2278"/>
              <a:gd name="T23" fmla="*/ 4683125 h 6709"/>
              <a:gd name="T24" fmla="*/ 0 w 2278"/>
              <a:gd name="T25" fmla="*/ 419520 h 6709"/>
              <a:gd name="T26" fmla="*/ 327492 w 2278"/>
              <a:gd name="T27" fmla="*/ 92141 h 67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278" h="6709">
                <a:moveTo>
                  <a:pt x="469" y="132"/>
                </a:moveTo>
                <a:lnTo>
                  <a:pt x="1800" y="132"/>
                </a:lnTo>
                <a:lnTo>
                  <a:pt x="1800" y="0"/>
                </a:lnTo>
                <a:lnTo>
                  <a:pt x="2039" y="190"/>
                </a:lnTo>
                <a:lnTo>
                  <a:pt x="2278" y="379"/>
                </a:lnTo>
                <a:lnTo>
                  <a:pt x="2039" y="569"/>
                </a:lnTo>
                <a:lnTo>
                  <a:pt x="1800" y="758"/>
                </a:lnTo>
                <a:lnTo>
                  <a:pt x="1800" y="621"/>
                </a:lnTo>
                <a:lnTo>
                  <a:pt x="797" y="621"/>
                </a:lnTo>
                <a:cubicBezTo>
                  <a:pt x="600" y="621"/>
                  <a:pt x="489" y="670"/>
                  <a:pt x="489" y="868"/>
                </a:cubicBezTo>
                <a:lnTo>
                  <a:pt x="489" y="6709"/>
                </a:lnTo>
                <a:lnTo>
                  <a:pt x="0" y="6709"/>
                </a:lnTo>
                <a:lnTo>
                  <a:pt x="0" y="601"/>
                </a:lnTo>
                <a:cubicBezTo>
                  <a:pt x="0" y="343"/>
                  <a:pt x="211" y="132"/>
                  <a:pt x="469" y="132"/>
                </a:cubicBezTo>
                <a:close/>
              </a:path>
            </a:pathLst>
          </a:custGeom>
          <a:solidFill>
            <a:srgbClr val="00AA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Freeform 7"/>
          <p:cNvSpPr/>
          <p:nvPr/>
        </p:nvSpPr>
        <p:spPr bwMode="auto">
          <a:xfrm>
            <a:off x="6402388" y="3432175"/>
            <a:ext cx="1120775" cy="3276600"/>
          </a:xfrm>
          <a:custGeom>
            <a:avLst/>
            <a:gdLst>
              <a:gd name="T0" fmla="*/ 326805 w 1605"/>
              <a:gd name="T1" fmla="*/ 92161 h 4693"/>
              <a:gd name="T2" fmla="*/ 786987 w 1605"/>
              <a:gd name="T3" fmla="*/ 92161 h 4693"/>
              <a:gd name="T4" fmla="*/ 786987 w 1605"/>
              <a:gd name="T5" fmla="*/ 0 h 4693"/>
              <a:gd name="T6" fmla="*/ 953881 w 1605"/>
              <a:gd name="T7" fmla="*/ 131958 h 4693"/>
              <a:gd name="T8" fmla="*/ 1120775 w 1605"/>
              <a:gd name="T9" fmla="*/ 264614 h 4693"/>
              <a:gd name="T10" fmla="*/ 953881 w 1605"/>
              <a:gd name="T11" fmla="*/ 396571 h 4693"/>
              <a:gd name="T12" fmla="*/ 786987 w 1605"/>
              <a:gd name="T13" fmla="*/ 529227 h 4693"/>
              <a:gd name="T14" fmla="*/ 786987 w 1605"/>
              <a:gd name="T15" fmla="*/ 432877 h 4693"/>
              <a:gd name="T16" fmla="*/ 555849 w 1605"/>
              <a:gd name="T17" fmla="*/ 432877 h 4693"/>
              <a:gd name="T18" fmla="*/ 340771 w 1605"/>
              <a:gd name="T19" fmla="*/ 605330 h 4693"/>
              <a:gd name="T20" fmla="*/ 340771 w 1605"/>
              <a:gd name="T21" fmla="*/ 3276600 h 4693"/>
              <a:gd name="T22" fmla="*/ 0 w 1605"/>
              <a:gd name="T23" fmla="*/ 3276600 h 4693"/>
              <a:gd name="T24" fmla="*/ 0 w 1605"/>
              <a:gd name="T25" fmla="*/ 418913 h 4693"/>
              <a:gd name="T26" fmla="*/ 326805 w 1605"/>
              <a:gd name="T27" fmla="*/ 92161 h 46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05" h="4693">
                <a:moveTo>
                  <a:pt x="468" y="132"/>
                </a:moveTo>
                <a:lnTo>
                  <a:pt x="1127" y="132"/>
                </a:lnTo>
                <a:lnTo>
                  <a:pt x="1127" y="0"/>
                </a:lnTo>
                <a:lnTo>
                  <a:pt x="1366" y="189"/>
                </a:lnTo>
                <a:lnTo>
                  <a:pt x="1605" y="379"/>
                </a:lnTo>
                <a:lnTo>
                  <a:pt x="1366" y="568"/>
                </a:lnTo>
                <a:lnTo>
                  <a:pt x="1127" y="758"/>
                </a:lnTo>
                <a:lnTo>
                  <a:pt x="1127" y="620"/>
                </a:lnTo>
                <a:lnTo>
                  <a:pt x="796" y="620"/>
                </a:lnTo>
                <a:cubicBezTo>
                  <a:pt x="599" y="620"/>
                  <a:pt x="488" y="670"/>
                  <a:pt x="488" y="867"/>
                </a:cubicBezTo>
                <a:lnTo>
                  <a:pt x="488" y="4693"/>
                </a:lnTo>
                <a:lnTo>
                  <a:pt x="0" y="4693"/>
                </a:lnTo>
                <a:lnTo>
                  <a:pt x="0" y="600"/>
                </a:lnTo>
                <a:cubicBezTo>
                  <a:pt x="0" y="343"/>
                  <a:pt x="210" y="132"/>
                  <a:pt x="468" y="1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7" name="Freeform 8"/>
          <p:cNvSpPr/>
          <p:nvPr/>
        </p:nvSpPr>
        <p:spPr bwMode="auto">
          <a:xfrm>
            <a:off x="4240213" y="2978150"/>
            <a:ext cx="1590675" cy="3730625"/>
          </a:xfrm>
          <a:custGeom>
            <a:avLst/>
            <a:gdLst>
              <a:gd name="T0" fmla="*/ 1263183 w 2278"/>
              <a:gd name="T1" fmla="*/ 92131 h 5345"/>
              <a:gd name="T2" fmla="*/ 333776 w 2278"/>
              <a:gd name="T3" fmla="*/ 92131 h 5345"/>
              <a:gd name="T4" fmla="*/ 333776 w 2278"/>
              <a:gd name="T5" fmla="*/ 0 h 5345"/>
              <a:gd name="T6" fmla="*/ 166888 w 2278"/>
              <a:gd name="T7" fmla="*/ 132613 h 5345"/>
              <a:gd name="T8" fmla="*/ 0 w 2278"/>
              <a:gd name="T9" fmla="*/ 264529 h 5345"/>
              <a:gd name="T10" fmla="*/ 166888 w 2278"/>
              <a:gd name="T11" fmla="*/ 397142 h 5345"/>
              <a:gd name="T12" fmla="*/ 333776 w 2278"/>
              <a:gd name="T13" fmla="*/ 529058 h 5345"/>
              <a:gd name="T14" fmla="*/ 333776 w 2278"/>
              <a:gd name="T15" fmla="*/ 433437 h 5345"/>
              <a:gd name="T16" fmla="*/ 1034148 w 2278"/>
              <a:gd name="T17" fmla="*/ 433437 h 5345"/>
              <a:gd name="T18" fmla="*/ 1249218 w 2278"/>
              <a:gd name="T19" fmla="*/ 605834 h 5345"/>
              <a:gd name="T20" fmla="*/ 1249218 w 2278"/>
              <a:gd name="T21" fmla="*/ 3730625 h 5345"/>
              <a:gd name="T22" fmla="*/ 1590675 w 2278"/>
              <a:gd name="T23" fmla="*/ 3730625 h 5345"/>
              <a:gd name="T24" fmla="*/ 1590675 w 2278"/>
              <a:gd name="T25" fmla="*/ 419477 h 5345"/>
              <a:gd name="T26" fmla="*/ 1263183 w 2278"/>
              <a:gd name="T27" fmla="*/ 92131 h 53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278" h="5345">
                <a:moveTo>
                  <a:pt x="1809" y="132"/>
                </a:moveTo>
                <a:lnTo>
                  <a:pt x="478" y="132"/>
                </a:lnTo>
                <a:lnTo>
                  <a:pt x="478" y="0"/>
                </a:lnTo>
                <a:lnTo>
                  <a:pt x="239" y="190"/>
                </a:lnTo>
                <a:lnTo>
                  <a:pt x="0" y="379"/>
                </a:lnTo>
                <a:lnTo>
                  <a:pt x="239" y="569"/>
                </a:lnTo>
                <a:lnTo>
                  <a:pt x="478" y="758"/>
                </a:lnTo>
                <a:lnTo>
                  <a:pt x="478" y="621"/>
                </a:lnTo>
                <a:lnTo>
                  <a:pt x="1481" y="621"/>
                </a:lnTo>
                <a:cubicBezTo>
                  <a:pt x="1678" y="621"/>
                  <a:pt x="1789" y="670"/>
                  <a:pt x="1789" y="868"/>
                </a:cubicBezTo>
                <a:lnTo>
                  <a:pt x="1789" y="5345"/>
                </a:lnTo>
                <a:lnTo>
                  <a:pt x="2278" y="5345"/>
                </a:lnTo>
                <a:lnTo>
                  <a:pt x="2278" y="601"/>
                </a:lnTo>
                <a:cubicBezTo>
                  <a:pt x="2278" y="343"/>
                  <a:pt x="2067" y="132"/>
                  <a:pt x="1809" y="1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Freeform 9"/>
          <p:cNvSpPr/>
          <p:nvPr/>
        </p:nvSpPr>
        <p:spPr bwMode="auto">
          <a:xfrm>
            <a:off x="4262438" y="4356100"/>
            <a:ext cx="1120775" cy="2352675"/>
          </a:xfrm>
          <a:custGeom>
            <a:avLst/>
            <a:gdLst>
              <a:gd name="T0" fmla="*/ 793970 w 1605"/>
              <a:gd name="T1" fmla="*/ 92152 h 3370"/>
              <a:gd name="T2" fmla="*/ 333788 w 1605"/>
              <a:gd name="T3" fmla="*/ 92152 h 3370"/>
              <a:gd name="T4" fmla="*/ 333788 w 1605"/>
              <a:gd name="T5" fmla="*/ 0 h 3370"/>
              <a:gd name="T6" fmla="*/ 166894 w 1605"/>
              <a:gd name="T7" fmla="*/ 132643 h 3370"/>
              <a:gd name="T8" fmla="*/ 0 w 1605"/>
              <a:gd name="T9" fmla="*/ 264589 h 3370"/>
              <a:gd name="T10" fmla="*/ 166894 w 1605"/>
              <a:gd name="T11" fmla="*/ 397232 h 3370"/>
              <a:gd name="T12" fmla="*/ 333788 w 1605"/>
              <a:gd name="T13" fmla="*/ 529177 h 3370"/>
              <a:gd name="T14" fmla="*/ 333788 w 1605"/>
              <a:gd name="T15" fmla="*/ 433534 h 3370"/>
              <a:gd name="T16" fmla="*/ 564926 w 1605"/>
              <a:gd name="T17" fmla="*/ 433534 h 3370"/>
              <a:gd name="T18" fmla="*/ 780004 w 1605"/>
              <a:gd name="T19" fmla="*/ 605971 h 3370"/>
              <a:gd name="T20" fmla="*/ 780004 w 1605"/>
              <a:gd name="T21" fmla="*/ 2352675 h 3370"/>
              <a:gd name="T22" fmla="*/ 1120775 w 1605"/>
              <a:gd name="T23" fmla="*/ 2352675 h 3370"/>
              <a:gd name="T24" fmla="*/ 1120775 w 1605"/>
              <a:gd name="T25" fmla="*/ 419572 h 3370"/>
              <a:gd name="T26" fmla="*/ 793970 w 1605"/>
              <a:gd name="T27" fmla="*/ 92152 h 337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05" h="3370">
                <a:moveTo>
                  <a:pt x="1137" y="132"/>
                </a:moveTo>
                <a:lnTo>
                  <a:pt x="478" y="132"/>
                </a:lnTo>
                <a:lnTo>
                  <a:pt x="478" y="0"/>
                </a:lnTo>
                <a:lnTo>
                  <a:pt x="239" y="190"/>
                </a:lnTo>
                <a:lnTo>
                  <a:pt x="0" y="379"/>
                </a:lnTo>
                <a:lnTo>
                  <a:pt x="239" y="569"/>
                </a:lnTo>
                <a:lnTo>
                  <a:pt x="478" y="758"/>
                </a:lnTo>
                <a:lnTo>
                  <a:pt x="478" y="621"/>
                </a:lnTo>
                <a:lnTo>
                  <a:pt x="809" y="621"/>
                </a:lnTo>
                <a:cubicBezTo>
                  <a:pt x="1006" y="621"/>
                  <a:pt x="1117" y="670"/>
                  <a:pt x="1117" y="868"/>
                </a:cubicBezTo>
                <a:lnTo>
                  <a:pt x="1117" y="3370"/>
                </a:lnTo>
                <a:lnTo>
                  <a:pt x="1605" y="3370"/>
                </a:lnTo>
                <a:lnTo>
                  <a:pt x="1605" y="601"/>
                </a:lnTo>
                <a:cubicBezTo>
                  <a:pt x="1605" y="343"/>
                  <a:pt x="1395" y="132"/>
                  <a:pt x="1137" y="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7820025" y="3119438"/>
            <a:ext cx="2598836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无抵押，下款快</a:t>
            </a:r>
            <a:endParaRPr lang="zh-CN" altLang="en-US" b="1" dirty="0">
              <a:latin typeface="微软雅黑" panose="020B0503020204020204" pitchFamily="34" charset="-122"/>
            </a:endParaRP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7802563" y="3511550"/>
            <a:ext cx="3408362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微软雅黑" panose="020B0503020204020204" pitchFamily="34" charset="-122"/>
              </a:rPr>
              <a:t>以无抵押，下款快为口号，借款流程简单，下款速度快，但是会套取所有信息。</a:t>
            </a:r>
            <a:endParaRPr lang="zh-CN" alt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7802563" y="1739840"/>
            <a:ext cx="199707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招校内客户经理</a:t>
            </a:r>
            <a:endParaRPr lang="zh-CN" altLang="en-US" b="1" dirty="0">
              <a:latin typeface="微软雅黑" panose="020B0503020204020204" pitchFamily="34" charset="-122"/>
            </a:endParaRP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7802563" y="2139950"/>
            <a:ext cx="3408362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微软雅黑" panose="020B0503020204020204" pitchFamily="34" charset="-122"/>
              </a:rPr>
              <a:t>打着招客户经理的旗号招聘校内学生为其认证信息。</a:t>
            </a:r>
            <a:endParaRPr lang="zh-CN" alt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212090" y="2413000"/>
            <a:ext cx="43611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线下以提供活动经费缘由提高注册量</a:t>
            </a:r>
            <a:endParaRPr lang="zh-CN" altLang="en-US" b="1" dirty="0">
              <a:latin typeface="微软雅黑" panose="020B0503020204020204" pitchFamily="34" charset="-122"/>
            </a:endParaRPr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>
            <a:off x="808038" y="2978150"/>
            <a:ext cx="3408362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微软雅黑" panose="020B0503020204020204" pitchFamily="34" charset="-122"/>
              </a:rPr>
              <a:t>派线下经理联系各学院学生干部或辅导员老师，以提供经费缘由（例：注册一人</a:t>
            </a:r>
            <a:r>
              <a:rPr lang="en-US" altLang="zh-CN" sz="1800" dirty="0">
                <a:latin typeface="微软雅黑" panose="020B0503020204020204" pitchFamily="34" charset="-122"/>
              </a:rPr>
              <a:t>**</a:t>
            </a:r>
            <a:r>
              <a:rPr lang="zh-CN" altLang="en-US" sz="1800" dirty="0">
                <a:latin typeface="微软雅黑" panose="020B0503020204020204" pitchFamily="34" charset="-122"/>
              </a:rPr>
              <a:t>元）来提高注册量</a:t>
            </a:r>
            <a:endParaRPr lang="zh-CN" alt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2545" name="TextBox 17"/>
          <p:cNvSpPr txBox="1">
            <a:spLocks noChangeArrowheads="1"/>
          </p:cNvSpPr>
          <p:nvPr/>
        </p:nvSpPr>
        <p:spPr bwMode="auto">
          <a:xfrm>
            <a:off x="1551305" y="4167505"/>
            <a:ext cx="213804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大范围张贴广告</a:t>
            </a:r>
            <a:endParaRPr lang="zh-CN" altLang="en-US" b="1" dirty="0">
              <a:latin typeface="微软雅黑" panose="020B0503020204020204" pitchFamily="34" charset="-122"/>
            </a:endParaRPr>
          </a:p>
        </p:txBody>
      </p:sp>
      <p:sp>
        <p:nvSpPr>
          <p:cNvPr id="22546" name="TextBox 18"/>
          <p:cNvSpPr txBox="1">
            <a:spLocks noChangeArrowheads="1"/>
          </p:cNvSpPr>
          <p:nvPr/>
        </p:nvSpPr>
        <p:spPr bwMode="auto">
          <a:xfrm>
            <a:off x="836613" y="4677450"/>
            <a:ext cx="383698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微软雅黑" panose="020B0503020204020204" pitchFamily="34" charset="-122"/>
              </a:rPr>
              <a:t>广告遍布所有角落，寝室楼道、教学楼以及厕所</a:t>
            </a:r>
            <a:endParaRPr lang="zh-CN" alt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3146053" y="1045804"/>
            <a:ext cx="223716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 smtClean="0">
                <a:latin typeface="微软雅黑" panose="020B0503020204020204" pitchFamily="34" charset="-122"/>
              </a:rPr>
              <a:t>惯用伎俩</a:t>
            </a:r>
            <a:endParaRPr lang="zh-CN" altLang="en-US" sz="40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3" grpId="0" animBg="1"/>
      <p:bldP spid="22535" grpId="0" animBg="1"/>
      <p:bldP spid="22536" grpId="0" animBg="1"/>
      <p:bldP spid="22537" grpId="0" animBg="1"/>
      <p:bldP spid="22538" grpId="0" animBg="1"/>
      <p:bldP spid="22539" grpId="0" autoUpdateAnimBg="0"/>
      <p:bldP spid="22540" grpId="0" autoUpdateAnimBg="0"/>
      <p:bldP spid="22541" grpId="0" autoUpdateAnimBg="0"/>
      <p:bldP spid="22542" grpId="0" autoUpdateAnimBg="0"/>
      <p:bldP spid="22543" grpId="0" autoUpdateAnimBg="0"/>
      <p:bldP spid="22544" grpId="0" autoUpdateAnimBg="0"/>
      <p:bldP spid="22545" grpId="0" autoUpdateAnimBg="0"/>
      <p:bldP spid="22546" grpId="0" autoUpdateAnimBg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5"/>
          <p:cNvSpPr/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5" name="Freeform 6"/>
          <p:cNvSpPr/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Freeform 7"/>
          <p:cNvSpPr/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7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TextBox 104"/>
          <p:cNvSpPr txBox="1">
            <a:spLocks noChangeArrowheads="1"/>
          </p:cNvSpPr>
          <p:nvPr/>
        </p:nvSpPr>
        <p:spPr bwMode="auto">
          <a:xfrm>
            <a:off x="1165225" y="150813"/>
            <a:ext cx="50419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微软雅黑" panose="020B0503020204020204" pitchFamily="34" charset="-122"/>
              </a:rPr>
              <a:t>现实案例</a:t>
            </a: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pic>
        <p:nvPicPr>
          <p:cNvPr id="18439" name="图片 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38" y="836613"/>
            <a:ext cx="4032250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106815" y="1412776"/>
            <a:ext cx="5783654" cy="353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微软雅黑" panose="020B0503020204020204" pitchFamily="34" charset="-122"/>
              </a:rPr>
              <a:t>上学时候室友马某爱玩游戏，睁眼开电脑，一玩玩一天。他迷上一款游戏，这个游戏每隔一段时间或者节假日就会出一款连锁礼包的东西（从一元开始买，到几百元不等）他每个月生活费是三千，每出必买，后来他对在游戏里的高高在上产生了浓烈的向往，但是开销已经大于生活费。于是他用了分期乐借了第一次钱，几百块并不多，第二个月还上了，他觉得借钱这事很容易，还钱也很容易，所以在接下来的很多个月接二连三的借，而后来还钱就越来越吃力，于是他找到另一个小额贷，企图用另一个贷款还这个贷款中间的时间来筹钱，但是债越来越多，欠身边人的钱也越来越多，每天被催钱电话打醒，谩骂、恐吓的情况频频发生，他那段时间都萎靡不振，因为欠款已高达13万元，最后无路可走的他和家里人摊牌，家里给他还上了借款，事后我问他这十多万元有多少是你花的，他说这十三万真正花了的只有三四万。</a:t>
            </a:r>
            <a:endParaRPr lang="zh-CN" altLang="en-US" sz="16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 tmFilter="0,0; .5, 1; 1, 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utoUpdateAnimBg="0"/>
      <p:bldP spid="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5"/>
          <p:cNvSpPr/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" name="Freeform 6"/>
          <p:cNvSpPr/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4" name="Freeform 7"/>
          <p:cNvSpPr/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5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6" name="TextBox 104"/>
          <p:cNvSpPr txBox="1">
            <a:spLocks noChangeArrowheads="1"/>
          </p:cNvSpPr>
          <p:nvPr/>
        </p:nvSpPr>
        <p:spPr bwMode="auto">
          <a:xfrm>
            <a:off x="1165225" y="150813"/>
            <a:ext cx="50419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35847" name="Freeform 5"/>
          <p:cNvSpPr/>
          <p:nvPr/>
        </p:nvSpPr>
        <p:spPr bwMode="auto">
          <a:xfrm>
            <a:off x="4771390" y="1716088"/>
            <a:ext cx="2571750" cy="4121150"/>
          </a:xfrm>
          <a:custGeom>
            <a:avLst/>
            <a:gdLst>
              <a:gd name="T0" fmla="*/ 102118 w 3148"/>
              <a:gd name="T1" fmla="*/ 0 h 5005"/>
              <a:gd name="T2" fmla="*/ 2469632 w 3148"/>
              <a:gd name="T3" fmla="*/ 0 h 5005"/>
              <a:gd name="T4" fmla="*/ 2571750 w 3148"/>
              <a:gd name="T5" fmla="*/ 102926 h 5005"/>
              <a:gd name="T6" fmla="*/ 2571750 w 3148"/>
              <a:gd name="T7" fmla="*/ 4018224 h 5005"/>
              <a:gd name="T8" fmla="*/ 2469632 w 3148"/>
              <a:gd name="T9" fmla="*/ 4121150 h 5005"/>
              <a:gd name="T10" fmla="*/ 102118 w 3148"/>
              <a:gd name="T11" fmla="*/ 4121150 h 5005"/>
              <a:gd name="T12" fmla="*/ 0 w 3148"/>
              <a:gd name="T13" fmla="*/ 4018224 h 5005"/>
              <a:gd name="T14" fmla="*/ 0 w 3148"/>
              <a:gd name="T15" fmla="*/ 102926 h 5005"/>
              <a:gd name="T16" fmla="*/ 102118 w 3148"/>
              <a:gd name="T17" fmla="*/ 0 h 50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48" h="5005">
                <a:moveTo>
                  <a:pt x="125" y="0"/>
                </a:moveTo>
                <a:lnTo>
                  <a:pt x="3023" y="0"/>
                </a:lnTo>
                <a:cubicBezTo>
                  <a:pt x="3092" y="0"/>
                  <a:pt x="3148" y="56"/>
                  <a:pt x="3148" y="125"/>
                </a:cubicBezTo>
                <a:lnTo>
                  <a:pt x="3148" y="4880"/>
                </a:lnTo>
                <a:cubicBezTo>
                  <a:pt x="3148" y="4949"/>
                  <a:pt x="3092" y="5005"/>
                  <a:pt x="3023" y="5005"/>
                </a:cubicBezTo>
                <a:lnTo>
                  <a:pt x="125" y="5005"/>
                </a:lnTo>
                <a:cubicBezTo>
                  <a:pt x="56" y="5005"/>
                  <a:pt x="0" y="4949"/>
                  <a:pt x="0" y="4880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close/>
              </a:path>
            </a:pathLst>
          </a:custGeom>
          <a:solidFill>
            <a:srgbClr val="00AAA2"/>
          </a:solidFill>
          <a:ln w="10" cap="flat" cmpd="sng">
            <a:solidFill>
              <a:srgbClr val="D9D9D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8" name="Freeform 6"/>
          <p:cNvSpPr/>
          <p:nvPr/>
        </p:nvSpPr>
        <p:spPr bwMode="auto">
          <a:xfrm>
            <a:off x="776923" y="1716088"/>
            <a:ext cx="2573337" cy="4121150"/>
          </a:xfrm>
          <a:custGeom>
            <a:avLst/>
            <a:gdLst>
              <a:gd name="T0" fmla="*/ 102149 w 3149"/>
              <a:gd name="T1" fmla="*/ 0 h 5005"/>
              <a:gd name="T2" fmla="*/ 2471188 w 3149"/>
              <a:gd name="T3" fmla="*/ 0 h 5005"/>
              <a:gd name="T4" fmla="*/ 2573337 w 3149"/>
              <a:gd name="T5" fmla="*/ 102926 h 5005"/>
              <a:gd name="T6" fmla="*/ 2573337 w 3149"/>
              <a:gd name="T7" fmla="*/ 4018224 h 5005"/>
              <a:gd name="T8" fmla="*/ 2471188 w 3149"/>
              <a:gd name="T9" fmla="*/ 4121150 h 5005"/>
              <a:gd name="T10" fmla="*/ 102149 w 3149"/>
              <a:gd name="T11" fmla="*/ 4121150 h 5005"/>
              <a:gd name="T12" fmla="*/ 0 w 3149"/>
              <a:gd name="T13" fmla="*/ 4018224 h 5005"/>
              <a:gd name="T14" fmla="*/ 0 w 3149"/>
              <a:gd name="T15" fmla="*/ 102926 h 5005"/>
              <a:gd name="T16" fmla="*/ 102149 w 3149"/>
              <a:gd name="T17" fmla="*/ 0 h 50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49" h="5005">
                <a:moveTo>
                  <a:pt x="125" y="0"/>
                </a:moveTo>
                <a:lnTo>
                  <a:pt x="3024" y="0"/>
                </a:lnTo>
                <a:cubicBezTo>
                  <a:pt x="3092" y="0"/>
                  <a:pt x="3149" y="56"/>
                  <a:pt x="3149" y="125"/>
                </a:cubicBezTo>
                <a:lnTo>
                  <a:pt x="3149" y="4880"/>
                </a:lnTo>
                <a:cubicBezTo>
                  <a:pt x="3149" y="4949"/>
                  <a:pt x="3092" y="5005"/>
                  <a:pt x="3024" y="5005"/>
                </a:cubicBezTo>
                <a:lnTo>
                  <a:pt x="125" y="5005"/>
                </a:lnTo>
                <a:cubicBezTo>
                  <a:pt x="56" y="5005"/>
                  <a:pt x="0" y="4949"/>
                  <a:pt x="0" y="4880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close/>
              </a:path>
            </a:pathLst>
          </a:custGeom>
          <a:solidFill>
            <a:schemeClr val="tx1"/>
          </a:solidFill>
          <a:ln w="10" cap="flat" cmpd="sng">
            <a:solidFill>
              <a:srgbClr val="D9D9D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0" name="Freeform 8"/>
          <p:cNvSpPr/>
          <p:nvPr/>
        </p:nvSpPr>
        <p:spPr bwMode="auto">
          <a:xfrm>
            <a:off x="8465026" y="1752224"/>
            <a:ext cx="2570162" cy="4121150"/>
          </a:xfrm>
          <a:custGeom>
            <a:avLst/>
            <a:gdLst>
              <a:gd name="T0" fmla="*/ 102055 w 3148"/>
              <a:gd name="T1" fmla="*/ 0 h 5005"/>
              <a:gd name="T2" fmla="*/ 2468107 w 3148"/>
              <a:gd name="T3" fmla="*/ 0 h 5005"/>
              <a:gd name="T4" fmla="*/ 2570162 w 3148"/>
              <a:gd name="T5" fmla="*/ 102926 h 5005"/>
              <a:gd name="T6" fmla="*/ 2570162 w 3148"/>
              <a:gd name="T7" fmla="*/ 4018224 h 5005"/>
              <a:gd name="T8" fmla="*/ 2468107 w 3148"/>
              <a:gd name="T9" fmla="*/ 4121150 h 5005"/>
              <a:gd name="T10" fmla="*/ 102055 w 3148"/>
              <a:gd name="T11" fmla="*/ 4121150 h 5005"/>
              <a:gd name="T12" fmla="*/ 0 w 3148"/>
              <a:gd name="T13" fmla="*/ 4018224 h 5005"/>
              <a:gd name="T14" fmla="*/ 0 w 3148"/>
              <a:gd name="T15" fmla="*/ 102926 h 5005"/>
              <a:gd name="T16" fmla="*/ 102055 w 3148"/>
              <a:gd name="T17" fmla="*/ 0 h 50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48" h="5005">
                <a:moveTo>
                  <a:pt x="125" y="0"/>
                </a:moveTo>
                <a:lnTo>
                  <a:pt x="3023" y="0"/>
                </a:lnTo>
                <a:cubicBezTo>
                  <a:pt x="3092" y="0"/>
                  <a:pt x="3148" y="56"/>
                  <a:pt x="3148" y="125"/>
                </a:cubicBezTo>
                <a:lnTo>
                  <a:pt x="3148" y="4880"/>
                </a:lnTo>
                <a:cubicBezTo>
                  <a:pt x="3148" y="4949"/>
                  <a:pt x="3092" y="5005"/>
                  <a:pt x="3023" y="5005"/>
                </a:cubicBezTo>
                <a:lnTo>
                  <a:pt x="125" y="5005"/>
                </a:lnTo>
                <a:cubicBezTo>
                  <a:pt x="56" y="5005"/>
                  <a:pt x="0" y="4949"/>
                  <a:pt x="0" y="4880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close/>
              </a:path>
            </a:pathLst>
          </a:custGeom>
          <a:solidFill>
            <a:schemeClr val="bg1"/>
          </a:solidFill>
          <a:ln w="10" cap="flat" cmpd="sng">
            <a:solidFill>
              <a:srgbClr val="D9D9D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5851" name="组合 11"/>
          <p:cNvGrpSpPr/>
          <p:nvPr/>
        </p:nvGrpSpPr>
        <p:grpSpPr bwMode="auto">
          <a:xfrm>
            <a:off x="3759200" y="3325813"/>
            <a:ext cx="631825" cy="638175"/>
            <a:chOff x="0" y="0"/>
            <a:chExt cx="631825" cy="636588"/>
          </a:xfrm>
        </p:grpSpPr>
        <p:sp>
          <p:nvSpPr>
            <p:cNvPr id="2" name="Oval 9"/>
            <p:cNvSpPr>
              <a:spLocks noChangeArrowheads="1"/>
            </p:cNvSpPr>
            <p:nvPr/>
          </p:nvSpPr>
          <p:spPr bwMode="auto">
            <a:xfrm>
              <a:off x="0" y="0"/>
              <a:ext cx="631825" cy="636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  <a:rou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5877" name="Freeform 10"/>
            <p:cNvSpPr/>
            <p:nvPr/>
          </p:nvSpPr>
          <p:spPr bwMode="auto">
            <a:xfrm>
              <a:off x="336550" y="142875"/>
              <a:ext cx="206375" cy="342900"/>
            </a:xfrm>
            <a:custGeom>
              <a:avLst/>
              <a:gdLst>
                <a:gd name="T0" fmla="*/ 176893 w 252"/>
                <a:gd name="T1" fmla="*/ 206724 h 418"/>
                <a:gd name="T2" fmla="*/ 111377 w 252"/>
                <a:gd name="T3" fmla="*/ 263328 h 418"/>
                <a:gd name="T4" fmla="*/ 47499 w 252"/>
                <a:gd name="T5" fmla="*/ 318290 h 418"/>
                <a:gd name="T6" fmla="*/ 0 w 252"/>
                <a:gd name="T7" fmla="*/ 287117 h 418"/>
                <a:gd name="T8" fmla="*/ 27844 w 252"/>
                <a:gd name="T9" fmla="*/ 263328 h 418"/>
                <a:gd name="T10" fmla="*/ 94179 w 252"/>
                <a:gd name="T11" fmla="*/ 206724 h 418"/>
                <a:gd name="T12" fmla="*/ 91722 w 252"/>
                <a:gd name="T13" fmla="*/ 126332 h 418"/>
                <a:gd name="T14" fmla="*/ 27844 w 252"/>
                <a:gd name="T15" fmla="*/ 72189 h 418"/>
                <a:gd name="T16" fmla="*/ 0 w 252"/>
                <a:gd name="T17" fmla="*/ 47579 h 418"/>
                <a:gd name="T18" fmla="*/ 45042 w 252"/>
                <a:gd name="T19" fmla="*/ 15586 h 418"/>
                <a:gd name="T20" fmla="*/ 111377 w 252"/>
                <a:gd name="T21" fmla="*/ 72189 h 418"/>
                <a:gd name="T22" fmla="*/ 174436 w 252"/>
                <a:gd name="T23" fmla="*/ 126332 h 418"/>
                <a:gd name="T24" fmla="*/ 176893 w 252"/>
                <a:gd name="T25" fmla="*/ 206724 h 4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8" name="Freeform 11"/>
            <p:cNvSpPr/>
            <p:nvPr/>
          </p:nvSpPr>
          <p:spPr bwMode="auto">
            <a:xfrm>
              <a:off x="141287" y="142875"/>
              <a:ext cx="206375" cy="342900"/>
            </a:xfrm>
            <a:custGeom>
              <a:avLst/>
              <a:gdLst>
                <a:gd name="T0" fmla="*/ 177712 w 252"/>
                <a:gd name="T1" fmla="*/ 206724 h 418"/>
                <a:gd name="T2" fmla="*/ 111377 w 252"/>
                <a:gd name="T3" fmla="*/ 263328 h 418"/>
                <a:gd name="T4" fmla="*/ 48318 w 252"/>
                <a:gd name="T5" fmla="*/ 318290 h 418"/>
                <a:gd name="T6" fmla="*/ 0 w 252"/>
                <a:gd name="T7" fmla="*/ 287117 h 418"/>
                <a:gd name="T8" fmla="*/ 28663 w 252"/>
                <a:gd name="T9" fmla="*/ 263328 h 418"/>
                <a:gd name="T10" fmla="*/ 94179 w 252"/>
                <a:gd name="T11" fmla="*/ 206724 h 418"/>
                <a:gd name="T12" fmla="*/ 91722 w 252"/>
                <a:gd name="T13" fmla="*/ 126332 h 418"/>
                <a:gd name="T14" fmla="*/ 28663 w 252"/>
                <a:gd name="T15" fmla="*/ 72189 h 418"/>
                <a:gd name="T16" fmla="*/ 0 w 252"/>
                <a:gd name="T17" fmla="*/ 47579 h 418"/>
                <a:gd name="T18" fmla="*/ 45861 w 252"/>
                <a:gd name="T19" fmla="*/ 15586 h 418"/>
                <a:gd name="T20" fmla="*/ 111377 w 252"/>
                <a:gd name="T21" fmla="*/ 72189 h 418"/>
                <a:gd name="T22" fmla="*/ 175255 w 252"/>
                <a:gd name="T23" fmla="*/ 126332 h 418"/>
                <a:gd name="T24" fmla="*/ 177712 w 252"/>
                <a:gd name="T25" fmla="*/ 206724 h 4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55" name="组合 15"/>
          <p:cNvGrpSpPr/>
          <p:nvPr/>
        </p:nvGrpSpPr>
        <p:grpSpPr bwMode="auto">
          <a:xfrm>
            <a:off x="7661275" y="3325813"/>
            <a:ext cx="633413" cy="638175"/>
            <a:chOff x="0" y="0"/>
            <a:chExt cx="633413" cy="636588"/>
          </a:xfrm>
        </p:grpSpPr>
        <p:sp>
          <p:nvSpPr>
            <p:cNvPr id="3" name="Oval 12"/>
            <p:cNvSpPr>
              <a:spLocks noChangeArrowheads="1"/>
            </p:cNvSpPr>
            <p:nvPr/>
          </p:nvSpPr>
          <p:spPr bwMode="auto">
            <a:xfrm>
              <a:off x="0" y="0"/>
              <a:ext cx="633413" cy="636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  <a:rou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5874" name="Freeform 13"/>
            <p:cNvSpPr/>
            <p:nvPr/>
          </p:nvSpPr>
          <p:spPr bwMode="auto">
            <a:xfrm>
              <a:off x="338138" y="142875"/>
              <a:ext cx="206375" cy="342900"/>
            </a:xfrm>
            <a:custGeom>
              <a:avLst/>
              <a:gdLst>
                <a:gd name="T0" fmla="*/ 177712 w 252"/>
                <a:gd name="T1" fmla="*/ 206724 h 418"/>
                <a:gd name="T2" fmla="*/ 111377 w 252"/>
                <a:gd name="T3" fmla="*/ 263328 h 418"/>
                <a:gd name="T4" fmla="*/ 48318 w 252"/>
                <a:gd name="T5" fmla="*/ 318290 h 418"/>
                <a:gd name="T6" fmla="*/ 0 w 252"/>
                <a:gd name="T7" fmla="*/ 287117 h 418"/>
                <a:gd name="T8" fmla="*/ 28663 w 252"/>
                <a:gd name="T9" fmla="*/ 263328 h 418"/>
                <a:gd name="T10" fmla="*/ 94179 w 252"/>
                <a:gd name="T11" fmla="*/ 206724 h 418"/>
                <a:gd name="T12" fmla="*/ 91722 w 252"/>
                <a:gd name="T13" fmla="*/ 126332 h 418"/>
                <a:gd name="T14" fmla="*/ 28663 w 252"/>
                <a:gd name="T15" fmla="*/ 72189 h 418"/>
                <a:gd name="T16" fmla="*/ 0 w 252"/>
                <a:gd name="T17" fmla="*/ 47579 h 418"/>
                <a:gd name="T18" fmla="*/ 45861 w 252"/>
                <a:gd name="T19" fmla="*/ 15586 h 418"/>
                <a:gd name="T20" fmla="*/ 111377 w 252"/>
                <a:gd name="T21" fmla="*/ 72189 h 418"/>
                <a:gd name="T22" fmla="*/ 175255 w 252"/>
                <a:gd name="T23" fmla="*/ 126332 h 418"/>
                <a:gd name="T24" fmla="*/ 177712 w 252"/>
                <a:gd name="T25" fmla="*/ 206724 h 4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5" name="Freeform 14"/>
            <p:cNvSpPr/>
            <p:nvPr/>
          </p:nvSpPr>
          <p:spPr bwMode="auto">
            <a:xfrm>
              <a:off x="142875" y="142875"/>
              <a:ext cx="206375" cy="342900"/>
            </a:xfrm>
            <a:custGeom>
              <a:avLst/>
              <a:gdLst>
                <a:gd name="T0" fmla="*/ 177712 w 252"/>
                <a:gd name="T1" fmla="*/ 206724 h 418"/>
                <a:gd name="T2" fmla="*/ 111377 w 252"/>
                <a:gd name="T3" fmla="*/ 263328 h 418"/>
                <a:gd name="T4" fmla="*/ 48318 w 252"/>
                <a:gd name="T5" fmla="*/ 318290 h 418"/>
                <a:gd name="T6" fmla="*/ 819 w 252"/>
                <a:gd name="T7" fmla="*/ 287117 h 418"/>
                <a:gd name="T8" fmla="*/ 28663 w 252"/>
                <a:gd name="T9" fmla="*/ 263328 h 418"/>
                <a:gd name="T10" fmla="*/ 94179 w 252"/>
                <a:gd name="T11" fmla="*/ 206724 h 418"/>
                <a:gd name="T12" fmla="*/ 91722 w 252"/>
                <a:gd name="T13" fmla="*/ 126332 h 418"/>
                <a:gd name="T14" fmla="*/ 28663 w 252"/>
                <a:gd name="T15" fmla="*/ 72189 h 418"/>
                <a:gd name="T16" fmla="*/ 0 w 252"/>
                <a:gd name="T17" fmla="*/ 47579 h 418"/>
                <a:gd name="T18" fmla="*/ 45861 w 252"/>
                <a:gd name="T19" fmla="*/ 15586 h 418"/>
                <a:gd name="T20" fmla="*/ 111377 w 252"/>
                <a:gd name="T21" fmla="*/ 72189 h 418"/>
                <a:gd name="T22" fmla="*/ 175255 w 252"/>
                <a:gd name="T23" fmla="*/ 126332 h 418"/>
                <a:gd name="T24" fmla="*/ 177712 w 252"/>
                <a:gd name="T25" fmla="*/ 206724 h 4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1" y="343"/>
                    <a:pt x="85" y="365"/>
                    <a:pt x="59" y="388"/>
                  </a:cubicBezTo>
                  <a:cubicBezTo>
                    <a:pt x="22" y="418"/>
                    <a:pt x="6" y="397"/>
                    <a:pt x="1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1" y="189"/>
                    <a:pt x="112" y="154"/>
                  </a:cubicBezTo>
                  <a:cubicBezTo>
                    <a:pt x="86" y="132"/>
                    <a:pt x="61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63" name="组合 23"/>
          <p:cNvGrpSpPr/>
          <p:nvPr/>
        </p:nvGrpSpPr>
        <p:grpSpPr bwMode="auto">
          <a:xfrm>
            <a:off x="1629442" y="1244283"/>
            <a:ext cx="930275" cy="939800"/>
            <a:chOff x="0" y="0"/>
            <a:chExt cx="930275" cy="938213"/>
          </a:xfrm>
          <a:solidFill>
            <a:schemeClr val="accent6"/>
          </a:solidFill>
        </p:grpSpPr>
        <p:sp>
          <p:nvSpPr>
            <p:cNvPr id="5" name="Oval 18"/>
            <p:cNvSpPr>
              <a:spLocks noChangeArrowheads="1"/>
            </p:cNvSpPr>
            <p:nvPr/>
          </p:nvSpPr>
          <p:spPr bwMode="auto">
            <a:xfrm>
              <a:off x="0" y="0"/>
              <a:ext cx="930275" cy="938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132353" y="176718"/>
              <a:ext cx="691215" cy="584775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3200" b="1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01</a:t>
              </a:r>
              <a:endPara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5866" name="矩形 26"/>
          <p:cNvSpPr>
            <a:spLocks noChangeArrowheads="1"/>
          </p:cNvSpPr>
          <p:nvPr/>
        </p:nvSpPr>
        <p:spPr bwMode="auto">
          <a:xfrm>
            <a:off x="1018853" y="3318183"/>
            <a:ext cx="209073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chemeClr val="accent2"/>
                </a:solidFill>
                <a:latin typeface="微软雅黑" panose="020B0503020204020204" pitchFamily="34" charset="-122"/>
              </a:rPr>
              <a:t>多发于家庭条件富裕的学生</a:t>
            </a:r>
            <a:endParaRPr lang="zh-CN" altLang="en-US" sz="1800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867" name="矩形 27"/>
          <p:cNvSpPr>
            <a:spLocks noChangeArrowheads="1"/>
          </p:cNvSpPr>
          <p:nvPr/>
        </p:nvSpPr>
        <p:spPr bwMode="auto">
          <a:xfrm>
            <a:off x="5012690" y="3041175"/>
            <a:ext cx="208915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chemeClr val="accent2"/>
                </a:solidFill>
              </a:rPr>
              <a:t>对于欠款概念不大，普遍认为自己有能力偿还欠款，所以肆无忌惮的借款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35868" name="矩形 28"/>
          <p:cNvSpPr>
            <a:spLocks noChangeArrowheads="1"/>
          </p:cNvSpPr>
          <p:nvPr/>
        </p:nvSpPr>
        <p:spPr bwMode="auto">
          <a:xfrm>
            <a:off x="8691245" y="2478429"/>
            <a:ext cx="211772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chemeClr val="accent2"/>
                </a:solidFill>
              </a:rPr>
              <a:t>小额贷也抓住了这些“富二代”们的心理，校园代理采集信息，签合同，放款。整个流程速度快，恰巧满足借款者对于借款满不在乎只求速度的心理，然而借款普遍利率极高。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grpSp>
        <p:nvGrpSpPr>
          <p:cNvPr id="35870" name="组合 30"/>
          <p:cNvGrpSpPr/>
          <p:nvPr/>
        </p:nvGrpSpPr>
        <p:grpSpPr bwMode="auto">
          <a:xfrm>
            <a:off x="5606098" y="1316028"/>
            <a:ext cx="930275" cy="939800"/>
            <a:chOff x="0" y="0"/>
            <a:chExt cx="930275" cy="938213"/>
          </a:xfrm>
          <a:solidFill>
            <a:schemeClr val="tx2"/>
          </a:solidFill>
        </p:grpSpPr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0" y="0"/>
              <a:ext cx="930275" cy="93821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8" name="TextBox 32"/>
            <p:cNvSpPr txBox="1">
              <a:spLocks noChangeArrowheads="1"/>
            </p:cNvSpPr>
            <p:nvPr/>
          </p:nvSpPr>
          <p:spPr bwMode="auto">
            <a:xfrm>
              <a:off x="124700" y="176718"/>
              <a:ext cx="691215" cy="5847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3200" b="1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02</a:t>
              </a:r>
              <a:endPara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5873" name="组合 33"/>
          <p:cNvGrpSpPr/>
          <p:nvPr/>
        </p:nvGrpSpPr>
        <p:grpSpPr bwMode="auto">
          <a:xfrm>
            <a:off x="9327727" y="1316028"/>
            <a:ext cx="931862" cy="939800"/>
            <a:chOff x="0" y="0"/>
            <a:chExt cx="931863" cy="938213"/>
          </a:xfrm>
          <a:solidFill>
            <a:schemeClr val="accent6"/>
          </a:solidFill>
        </p:grpSpPr>
        <p:sp>
          <p:nvSpPr>
            <p:cNvPr id="35864" name="Oval 20"/>
            <p:cNvSpPr>
              <a:spLocks noChangeArrowheads="1"/>
            </p:cNvSpPr>
            <p:nvPr/>
          </p:nvSpPr>
          <p:spPr bwMode="auto">
            <a:xfrm>
              <a:off x="0" y="0"/>
              <a:ext cx="931863" cy="938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5865" name="TextBox 35"/>
            <p:cNvSpPr txBox="1">
              <a:spLocks noChangeArrowheads="1"/>
            </p:cNvSpPr>
            <p:nvPr/>
          </p:nvSpPr>
          <p:spPr bwMode="auto">
            <a:xfrm>
              <a:off x="118633" y="176718"/>
              <a:ext cx="691215" cy="584775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3200" b="1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03</a:t>
              </a:r>
              <a:endPara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1650" y="608920"/>
            <a:ext cx="6127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+mn-ea"/>
                <a:ea typeface="+mn-ea"/>
              </a:rPr>
              <a:t>借款学生类型及心理</a:t>
            </a:r>
            <a:endParaRPr lang="zh-CN" altLang="en-US" sz="3200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 tmFilter="0,0; .5, 1; 1, 1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4" grpId="0" animBg="1"/>
      <p:bldP spid="35845" grpId="0" animBg="1"/>
      <p:bldP spid="35846" grpId="0" autoUpdateAnimBg="0"/>
      <p:bldP spid="35847" grpId="0" bldLvl="0" animBg="1"/>
      <p:bldP spid="35848" grpId="0" bldLvl="0" animBg="1"/>
      <p:bldP spid="35850" grpId="0" bldLvl="0" animBg="1"/>
      <p:bldP spid="35866" grpId="0" autoUpdateAnimBg="0"/>
      <p:bldP spid="35867" grpId="0" autoUpdateAnimBg="0"/>
      <p:bldP spid="35868" grpId="0" autoUpdateAnimBg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5"/>
          <p:cNvSpPr/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7" name="Freeform 6"/>
          <p:cNvSpPr/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Freeform 7"/>
          <p:cNvSpPr/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TextBox 104"/>
          <p:cNvSpPr txBox="1">
            <a:spLocks noChangeArrowheads="1"/>
          </p:cNvSpPr>
          <p:nvPr/>
        </p:nvSpPr>
        <p:spPr bwMode="auto">
          <a:xfrm>
            <a:off x="1165225" y="150813"/>
            <a:ext cx="50419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 b="1" dirty="0">
              <a:latin typeface="微软雅黑" panose="020B0503020204020204" pitchFamily="34" charset="-122"/>
            </a:endParaRPr>
          </a:p>
        </p:txBody>
      </p:sp>
      <p:sp>
        <p:nvSpPr>
          <p:cNvPr id="11294" name="TextBox 30"/>
          <p:cNvSpPr txBox="1">
            <a:spLocks noChangeArrowheads="1"/>
          </p:cNvSpPr>
          <p:nvPr/>
        </p:nvSpPr>
        <p:spPr bwMode="auto">
          <a:xfrm>
            <a:off x="1921917" y="1844824"/>
            <a:ext cx="8496944" cy="304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3200" dirty="0"/>
              <a:t>校园网贷害人害己，影响着借款人及周围人的日常生活，应给大学生在日常生活中普及这类知识，让其树立正确的价值观，不盲目攀比，不大手大脚。认识到事情严重性是杜绝这类事情的有效办法。如果遇到此类问题要及时通知家长，以免产生恶劣的后果。</a:t>
            </a:r>
            <a:endParaRPr lang="zh-CN" altLang="zh-CN" sz="3200" dirty="0"/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utoUpdateAnimBg="0"/>
      <p:bldP spid="112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18"/>
          <p:cNvSpPr>
            <a:spLocks noChangeAspect="1"/>
          </p:cNvSpPr>
          <p:nvPr/>
        </p:nvSpPr>
        <p:spPr bwMode="auto">
          <a:xfrm>
            <a:off x="0" y="0"/>
            <a:ext cx="5905500" cy="6869113"/>
          </a:xfrm>
          <a:custGeom>
            <a:avLst/>
            <a:gdLst>
              <a:gd name="T0" fmla="*/ 1998654 w 8356"/>
              <a:gd name="T1" fmla="*/ 6869113 h 9000"/>
              <a:gd name="T2" fmla="*/ 0 w 8356"/>
              <a:gd name="T3" fmla="*/ 6869113 h 9000"/>
              <a:gd name="T4" fmla="*/ 0 w 8356"/>
              <a:gd name="T5" fmla="*/ 0 h 9000"/>
              <a:gd name="T6" fmla="*/ 1212055 w 8356"/>
              <a:gd name="T7" fmla="*/ 0 h 9000"/>
              <a:gd name="T8" fmla="*/ 2612809 w 8356"/>
              <a:gd name="T9" fmla="*/ 1508915 h 9000"/>
              <a:gd name="T10" fmla="*/ 5100526 w 8356"/>
              <a:gd name="T11" fmla="*/ 1277655 h 9000"/>
              <a:gd name="T12" fmla="*/ 5905500 w 8356"/>
              <a:gd name="T13" fmla="*/ 2712536 h 9000"/>
              <a:gd name="T14" fmla="*/ 5354951 w 8356"/>
              <a:gd name="T15" fmla="*/ 4350438 h 9000"/>
              <a:gd name="T16" fmla="*/ 3836879 w 8356"/>
              <a:gd name="T17" fmla="*/ 5992919 h 9000"/>
              <a:gd name="T18" fmla="*/ 1998654 w 8356"/>
              <a:gd name="T19" fmla="*/ 6869113 h 9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356" h="9000">
                <a:moveTo>
                  <a:pt x="2828" y="9000"/>
                </a:moveTo>
                <a:lnTo>
                  <a:pt x="0" y="9000"/>
                </a:lnTo>
                <a:lnTo>
                  <a:pt x="0" y="0"/>
                </a:lnTo>
                <a:lnTo>
                  <a:pt x="1715" y="0"/>
                </a:lnTo>
                <a:cubicBezTo>
                  <a:pt x="2579" y="558"/>
                  <a:pt x="3372" y="888"/>
                  <a:pt x="3697" y="1977"/>
                </a:cubicBezTo>
                <a:cubicBezTo>
                  <a:pt x="5036" y="1288"/>
                  <a:pt x="6236" y="1142"/>
                  <a:pt x="7217" y="1674"/>
                </a:cubicBezTo>
                <a:cubicBezTo>
                  <a:pt x="7905" y="2032"/>
                  <a:pt x="8289" y="2853"/>
                  <a:pt x="8356" y="3554"/>
                </a:cubicBezTo>
                <a:cubicBezTo>
                  <a:pt x="8316" y="4477"/>
                  <a:pt x="7944" y="5092"/>
                  <a:pt x="7577" y="5700"/>
                </a:cubicBezTo>
                <a:cubicBezTo>
                  <a:pt x="7040" y="6585"/>
                  <a:pt x="6092" y="7410"/>
                  <a:pt x="5429" y="7852"/>
                </a:cubicBezTo>
                <a:cubicBezTo>
                  <a:pt x="4627" y="8317"/>
                  <a:pt x="3711" y="8797"/>
                  <a:pt x="2828" y="9000"/>
                </a:cubicBez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9" name="Rectangle 4"/>
          <p:cNvSpPr txBox="1">
            <a:spLocks noChangeArrowheads="1"/>
          </p:cNvSpPr>
          <p:nvPr/>
        </p:nvSpPr>
        <p:spPr bwMode="auto">
          <a:xfrm>
            <a:off x="8637905" y="5089525"/>
            <a:ext cx="28448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600" dirty="0" smtClean="0">
                <a:solidFill>
                  <a:srgbClr val="484849"/>
                </a:solidFill>
              </a:rPr>
              <a:t>分享人：白浩阳</a:t>
            </a:r>
            <a:endParaRPr lang="zh-CN" altLang="en-US" sz="2600" dirty="0">
              <a:solidFill>
                <a:srgbClr val="484849"/>
              </a:solidFill>
            </a:endParaRPr>
          </a:p>
        </p:txBody>
      </p:sp>
      <p:sp>
        <p:nvSpPr>
          <p:cNvPr id="44040" name="Rectangle 3"/>
          <p:cNvSpPr txBox="1">
            <a:spLocks noChangeArrowheads="1"/>
          </p:cNvSpPr>
          <p:nvPr/>
        </p:nvSpPr>
        <p:spPr bwMode="auto">
          <a:xfrm>
            <a:off x="6678613" y="2914650"/>
            <a:ext cx="51704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9600" b="1">
                <a:latin typeface="微软雅黑" panose="020B0503020204020204" pitchFamily="34" charset="-122"/>
              </a:rPr>
              <a:t>谢谢大家</a:t>
            </a:r>
            <a:endParaRPr lang="zh-CN" altLang="en-US" sz="9600" b="1">
              <a:latin typeface="微软雅黑" panose="020B0503020204020204" pitchFamily="34" charset="-122"/>
            </a:endParaRPr>
          </a:p>
        </p:txBody>
      </p:sp>
      <p:pic>
        <p:nvPicPr>
          <p:cNvPr id="44043" name="图片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0"/>
            <a:ext cx="540067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7871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utoUpdateAnimBg="0"/>
      <p:bldP spid="44040" grpId="0" autoUpdateAnimBg="0"/>
    </p:bldLst>
  </p:timing>
</p:sld>
</file>

<file path=ppt/theme/theme1.xml><?xml version="1.0" encoding="utf-8"?>
<a:theme xmlns:a="http://schemas.openxmlformats.org/drawingml/2006/main" name="2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2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3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4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5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WPS 演示</Application>
  <PresentationFormat>自定义</PresentationFormat>
  <Paragraphs>64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仿宋_GB2312</vt:lpstr>
      <vt:lpstr>Calibri</vt:lpstr>
      <vt:lpstr>Arial Unicode MS</vt:lpstr>
      <vt:lpstr>仿宋</vt:lpstr>
      <vt:lpstr>2_默认设计模板</vt:lpstr>
      <vt:lpstr>3_默认设计模板</vt:lpstr>
      <vt:lpstr>4_默认设计模板</vt:lpstr>
      <vt:lpstr>5_默认设计模板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小辉辉</cp:lastModifiedBy>
  <cp:revision>883</cp:revision>
  <dcterms:created xsi:type="dcterms:W3CDTF">2013-01-25T01:44:00Z</dcterms:created>
  <dcterms:modified xsi:type="dcterms:W3CDTF">2018-04-25T03:22:41Z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2052-10.1.0.7311</vt:lpwstr>
  </property>
</Properties>
</file>